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43"/>
  </p:notesMasterIdLst>
  <p:sldIdLst>
    <p:sldId id="633" r:id="rId2"/>
    <p:sldId id="707" r:id="rId3"/>
    <p:sldId id="708" r:id="rId4"/>
    <p:sldId id="746" r:id="rId5"/>
    <p:sldId id="709" r:id="rId6"/>
    <p:sldId id="710" r:id="rId7"/>
    <p:sldId id="711" r:id="rId8"/>
    <p:sldId id="712" r:id="rId9"/>
    <p:sldId id="713" r:id="rId10"/>
    <p:sldId id="714" r:id="rId11"/>
    <p:sldId id="715" r:id="rId12"/>
    <p:sldId id="716" r:id="rId13"/>
    <p:sldId id="717" r:id="rId14"/>
    <p:sldId id="718" r:id="rId15"/>
    <p:sldId id="719" r:id="rId16"/>
    <p:sldId id="720" r:id="rId17"/>
    <p:sldId id="721" r:id="rId18"/>
    <p:sldId id="747" r:id="rId19"/>
    <p:sldId id="722" r:id="rId20"/>
    <p:sldId id="724" r:id="rId21"/>
    <p:sldId id="725" r:id="rId22"/>
    <p:sldId id="726" r:id="rId23"/>
    <p:sldId id="748" r:id="rId24"/>
    <p:sldId id="749" r:id="rId25"/>
    <p:sldId id="750" r:id="rId26"/>
    <p:sldId id="728" r:id="rId27"/>
    <p:sldId id="751" r:id="rId28"/>
    <p:sldId id="730" r:id="rId29"/>
    <p:sldId id="731" r:id="rId30"/>
    <p:sldId id="732" r:id="rId31"/>
    <p:sldId id="734" r:id="rId32"/>
    <p:sldId id="752" r:id="rId33"/>
    <p:sldId id="736" r:id="rId34"/>
    <p:sldId id="737" r:id="rId35"/>
    <p:sldId id="738" r:id="rId36"/>
    <p:sldId id="739" r:id="rId37"/>
    <p:sldId id="740" r:id="rId38"/>
    <p:sldId id="742" r:id="rId39"/>
    <p:sldId id="743" r:id="rId40"/>
    <p:sldId id="744" r:id="rId41"/>
    <p:sldId id="705" r:id="rId42"/>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979"/>
    <p:restoredTop sz="85193"/>
  </p:normalViewPr>
  <p:slideViewPr>
    <p:cSldViewPr snapToGrid="0" snapToObjects="1">
      <p:cViewPr>
        <p:scale>
          <a:sx n="80" d="100"/>
          <a:sy n="80" d="100"/>
        </p:scale>
        <p:origin x="32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46" Type="http://schemas.openxmlformats.org/officeDocument/2006/relationships/theme" Target="theme/theme1.xml"/><Relationship Id="rId47"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notesMaster" Target="notesMasters/notesMaster1.xml"/><Relationship Id="rId44" Type="http://schemas.openxmlformats.org/officeDocument/2006/relationships/presProps" Target="presProps.xml"/><Relationship Id="rId45"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9/19/19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2</a:t>
            </a:fld>
            <a:endParaRPr lang="en-US"/>
          </a:p>
        </p:txBody>
      </p:sp>
    </p:spTree>
    <p:extLst>
      <p:ext uri="{BB962C8B-B14F-4D97-AF65-F5344CB8AC3E}">
        <p14:creationId xmlns:p14="http://schemas.microsoft.com/office/powerpoint/2010/main" val="1032511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1956486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55227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14</a:t>
            </a:fld>
            <a:endParaRPr lang="en-US"/>
          </a:p>
        </p:txBody>
      </p:sp>
    </p:spTree>
    <p:extLst>
      <p:ext uri="{BB962C8B-B14F-4D97-AF65-F5344CB8AC3E}">
        <p14:creationId xmlns:p14="http://schemas.microsoft.com/office/powerpoint/2010/main" val="179993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153671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518368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023161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567150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61860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20099639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1002110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a:t>
            </a:fld>
            <a:endParaRPr lang="en-US"/>
          </a:p>
        </p:txBody>
      </p:sp>
    </p:spTree>
    <p:extLst>
      <p:ext uri="{BB962C8B-B14F-4D97-AF65-F5344CB8AC3E}">
        <p14:creationId xmlns:p14="http://schemas.microsoft.com/office/powerpoint/2010/main" val="1874403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1344173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215266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6985145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4559471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8009645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3273620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560047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909113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9684056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902592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7034375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8357039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21146447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2653403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1998623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1788785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10433057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5530774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500708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954610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a:t>
            </a:fld>
            <a:endParaRPr lang="en-US"/>
          </a:p>
        </p:txBody>
      </p:sp>
    </p:spTree>
    <p:extLst>
      <p:ext uri="{BB962C8B-B14F-4D97-AF65-F5344CB8AC3E}">
        <p14:creationId xmlns:p14="http://schemas.microsoft.com/office/powerpoint/2010/main" val="1202122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5028796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16835715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52976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a:t>
            </a:fld>
            <a:endParaRPr lang="en-US"/>
          </a:p>
        </p:txBody>
      </p:sp>
    </p:spTree>
    <p:extLst>
      <p:ext uri="{BB962C8B-B14F-4D97-AF65-F5344CB8AC3E}">
        <p14:creationId xmlns:p14="http://schemas.microsoft.com/office/powerpoint/2010/main" val="1111686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2079069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19/9/19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19/9/19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19/9/19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19/9/19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19/9/19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19/9/19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19/9/19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19/9/19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hyperlink" Target="https://www.newspaperindex.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hyperlink" Target="https://www.youtube.com/watch?v=Nqe7lj7D734"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www.brandwatch.com/blog/twitter-analytics-tools/" TargetMode="External"/><Relationship Id="rId5"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hyperlink" Target="https://www.danielsoper.com/sentimentanalysis/default.aspx" TargetMode="External"/><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hyperlink" Target="https://linguakit.com/en/part-of-speech-tagging" TargetMode="External"/><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hyperlink" Target="https://tvnews.vanderbilt.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169" y="304800"/>
            <a:ext cx="4138862" cy="2887579"/>
          </a:xfrm>
        </p:spPr>
        <p:txBody>
          <a:bodyPr>
            <a:normAutofit/>
          </a:bodyPr>
          <a:lstStyle/>
          <a:p>
            <a:r>
              <a:rPr lang="en-US" sz="3100" dirty="0" smtClean="0"/>
              <a:t>Universidad Casa Grande</a:t>
            </a:r>
            <a:br>
              <a:rPr lang="en-US" sz="3100" dirty="0" smtClean="0"/>
            </a:br>
            <a:r>
              <a:rPr lang="en-US" sz="3100" dirty="0" smtClean="0"/>
              <a:t/>
            </a:r>
            <a:br>
              <a:rPr lang="en-US" sz="3100" dirty="0" smtClean="0"/>
            </a:br>
            <a:r>
              <a:rPr lang="en-US" sz="3200" dirty="0"/>
              <a:t/>
            </a:r>
            <a:br>
              <a:rPr lang="en-US" sz="3200" dirty="0"/>
            </a:br>
            <a:r>
              <a:rPr lang="en-US" sz="3400" dirty="0"/>
              <a:t/>
            </a:r>
            <a:br>
              <a:rPr lang="en-US" sz="3400" dirty="0"/>
            </a:br>
            <a:r>
              <a:rPr lang="en-US" sz="3400" dirty="0" err="1" smtClean="0"/>
              <a:t>Maestr</a:t>
            </a:r>
            <a:r>
              <a:rPr lang="es-ES" sz="3400" dirty="0" err="1" smtClean="0"/>
              <a:t>ía</a:t>
            </a:r>
            <a:r>
              <a:rPr lang="es-ES" sz="3400" dirty="0" smtClean="0"/>
              <a:t> de Comunicación Digital</a:t>
            </a:r>
            <a:endParaRPr lang="en-US" sz="3400" dirty="0"/>
          </a:p>
        </p:txBody>
      </p:sp>
      <p:sp>
        <p:nvSpPr>
          <p:cNvPr id="3" name="Marcador de contenido 2"/>
          <p:cNvSpPr>
            <a:spLocks noGrp="1"/>
          </p:cNvSpPr>
          <p:nvPr>
            <p:ph idx="1"/>
          </p:nvPr>
        </p:nvSpPr>
        <p:spPr>
          <a:xfrm>
            <a:off x="4251157" y="2623685"/>
            <a:ext cx="7668126" cy="1427748"/>
          </a:xfrm>
        </p:spPr>
        <p:txBody>
          <a:bodyPr>
            <a:normAutofit/>
          </a:bodyPr>
          <a:lstStyle/>
          <a:p>
            <a:pPr algn="ctr"/>
            <a:r>
              <a:rPr lang="es-ES" sz="4200" b="1" dirty="0"/>
              <a:t>Análisis de </a:t>
            </a:r>
            <a:r>
              <a:rPr lang="es-ES" sz="4200" b="1"/>
              <a:t>Datos </a:t>
            </a:r>
            <a:endParaRPr lang="es-ES" sz="4200" b="1" smtClean="0"/>
          </a:p>
          <a:p>
            <a:pPr algn="ctr"/>
            <a:r>
              <a:rPr lang="es-ES" sz="4200" b="1" dirty="0" smtClean="0"/>
              <a:t>en </a:t>
            </a:r>
            <a:r>
              <a:rPr lang="es-ES" sz="4200" b="1" dirty="0"/>
              <a:t>la Comunicación Digital</a:t>
            </a:r>
            <a:r>
              <a:rPr lang="es-ES_tradnl" sz="4200" dirty="0"/>
              <a:t> </a:t>
            </a:r>
            <a:endParaRPr lang="en-US" sz="4200" dirty="0"/>
          </a:p>
        </p:txBody>
      </p:sp>
      <p:sp>
        <p:nvSpPr>
          <p:cNvPr id="4" name="Marcador de texto 3"/>
          <p:cNvSpPr>
            <a:spLocks noGrp="1"/>
          </p:cNvSpPr>
          <p:nvPr>
            <p:ph type="body" sz="half" idx="2"/>
          </p:nvPr>
        </p:nvSpPr>
        <p:spPr>
          <a:xfrm>
            <a:off x="6657473" y="5630779"/>
            <a:ext cx="3376863" cy="514263"/>
          </a:xfrm>
        </p:spPr>
        <p:txBody>
          <a:bodyPr>
            <a:normAutofit/>
          </a:bodyPr>
          <a:lstStyle/>
          <a:p>
            <a:r>
              <a:rPr lang="en-US" sz="2600" dirty="0" smtClean="0">
                <a:solidFill>
                  <a:schemeClr val="tx1"/>
                </a:solidFill>
              </a:rPr>
              <a:t>Lorena Recalde Ph.D.</a:t>
            </a:r>
            <a:endParaRPr lang="en-US" sz="2600" dirty="0">
              <a:solidFill>
                <a:schemeClr val="tx1"/>
              </a:solidFill>
            </a:endParaRPr>
          </a:p>
        </p:txBody>
      </p:sp>
    </p:spTree>
    <p:extLst>
      <p:ext uri="{BB962C8B-B14F-4D97-AF65-F5344CB8AC3E}">
        <p14:creationId xmlns:p14="http://schemas.microsoft.com/office/powerpoint/2010/main" val="229002669"/>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resúmenes pueden ser muy útiles para ubicar la cobertura de eventos o temas particulares, pero algunos investigadores han usado los resúmenes en lugar del video de noticias de televisión (</a:t>
            </a:r>
            <a:r>
              <a:rPr lang="es-ES_tradnl" sz="2400" dirty="0" err="1"/>
              <a:t>Iyengar</a:t>
            </a:r>
            <a:r>
              <a:rPr lang="es-ES_tradnl" sz="2400" dirty="0"/>
              <a:t> y </a:t>
            </a:r>
            <a:r>
              <a:rPr lang="es-ES_tradnl" sz="2400" dirty="0" err="1"/>
              <a:t>Simon</a:t>
            </a:r>
            <a:r>
              <a:rPr lang="es-ES_tradnl" sz="2400" dirty="0"/>
              <a:t>, 1993; </a:t>
            </a:r>
            <a:r>
              <a:rPr lang="es-ES_tradnl" sz="2400" dirty="0" err="1"/>
              <a:t>Kuklinski</a:t>
            </a:r>
            <a:r>
              <a:rPr lang="es-ES_tradnl" sz="2400" dirty="0"/>
              <a:t> y </a:t>
            </a:r>
            <a:r>
              <a:rPr lang="es-ES_tradnl" sz="2400" dirty="0" err="1"/>
              <a:t>Sigelman</a:t>
            </a:r>
            <a:r>
              <a:rPr lang="es-ES_tradnl" sz="2400" dirty="0"/>
              <a:t>, 1992; </a:t>
            </a:r>
            <a:r>
              <a:rPr lang="es-ES_tradnl" sz="2400" dirty="0" err="1"/>
              <a:t>Ragsdale</a:t>
            </a:r>
            <a:r>
              <a:rPr lang="es-ES_tradnl" sz="2400" dirty="0"/>
              <a:t> y Cook, 1987). </a:t>
            </a:r>
            <a:endParaRPr lang="es-ES_tradnl" sz="2400" dirty="0" smtClean="0"/>
          </a:p>
          <a:p>
            <a:pPr marL="342900" indent="-342900">
              <a:spcBef>
                <a:spcPts val="600"/>
              </a:spcBef>
              <a:spcAft>
                <a:spcPts val="600"/>
              </a:spcAft>
              <a:buFont typeface="Arial" charset="0"/>
              <a:buChar char="•"/>
            </a:pPr>
            <a:r>
              <a:rPr lang="es-ES_tradnl" sz="2400" dirty="0" err="1" smtClean="0"/>
              <a:t>Althaus</a:t>
            </a:r>
            <a:r>
              <a:rPr lang="es-ES_tradnl" sz="2400" dirty="0"/>
              <a:t>, </a:t>
            </a:r>
            <a:r>
              <a:rPr lang="es-ES_tradnl" sz="2400" dirty="0" err="1"/>
              <a:t>Edy</a:t>
            </a:r>
            <a:r>
              <a:rPr lang="es-ES_tradnl" sz="2400" dirty="0"/>
              <a:t> y </a:t>
            </a:r>
            <a:r>
              <a:rPr lang="es-ES_tradnl" sz="2400" dirty="0" err="1"/>
              <a:t>Phalen</a:t>
            </a:r>
            <a:r>
              <a:rPr lang="es-ES_tradnl" sz="2400" dirty="0"/>
              <a:t> (2002) estudiaron el uso de resúmenes como sustitutos de transcripciones completas y / o videos, advirtiendo que los resúmenes pueden estar bien para identificar fuentes de noticias y temas, pero son menos útiles para evaluar el tono en las declaraciones de políticas, y puede tergiversar lo que dicen las fuentes en los informes de noticias.</a:t>
            </a:r>
            <a:endParaRPr lang="es-ES" sz="2400" dirty="0"/>
          </a:p>
        </p:txBody>
      </p:sp>
    </p:spTree>
    <p:extLst>
      <p:ext uri="{BB962C8B-B14F-4D97-AF65-F5344CB8AC3E}">
        <p14:creationId xmlns:p14="http://schemas.microsoft.com/office/powerpoint/2010/main" val="13114021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Hay disponible una variedad de bases de datos que incluyen una variedad de contenido multimedia, generalmente a un precio. Algunos de los más populares (Hansen, 2003) incluyen </a:t>
            </a:r>
            <a:r>
              <a:rPr lang="es-ES_tradnl" sz="2400" dirty="0" err="1"/>
              <a:t>Dialog</a:t>
            </a:r>
            <a:r>
              <a:rPr lang="es-ES_tradnl" sz="2400" dirty="0"/>
              <a:t> (http://</a:t>
            </a:r>
            <a:r>
              <a:rPr lang="es-ES_tradnl" sz="2400" dirty="0" err="1"/>
              <a:t>www.dialog.com</a:t>
            </a:r>
            <a:r>
              <a:rPr lang="es-ES_tradnl" sz="2400" dirty="0"/>
              <a:t>), que proporciona acceso a periódicos y documentos gubernamentales y comerciales; </a:t>
            </a:r>
            <a:r>
              <a:rPr lang="es-ES_tradnl" sz="2400" dirty="0" err="1"/>
              <a:t>Factiva</a:t>
            </a:r>
            <a:r>
              <a:rPr lang="es-ES_tradnl" sz="2400" dirty="0"/>
              <a:t> (http://</a:t>
            </a:r>
            <a:r>
              <a:rPr lang="es-ES_tradnl" sz="2400" dirty="0" err="1"/>
              <a:t>www.factiva.com</a:t>
            </a:r>
            <a:r>
              <a:rPr lang="es-ES_tradnl" sz="2400" dirty="0"/>
              <a:t>/</a:t>
            </a:r>
            <a:r>
              <a:rPr lang="es-ES_tradnl" sz="2400" dirty="0" err="1"/>
              <a:t>products</a:t>
            </a:r>
            <a:r>
              <a:rPr lang="es-ES_tradnl" sz="2400" dirty="0"/>
              <a:t>), con acceso a millones de artículos de 9,000 fuentes; </a:t>
            </a:r>
            <a:r>
              <a:rPr lang="es-ES_tradnl" sz="2400" dirty="0" err="1"/>
              <a:t>BurrellesLuce</a:t>
            </a:r>
            <a:r>
              <a:rPr lang="es-ES_tradnl" sz="2400" dirty="0"/>
              <a:t> (http://</a:t>
            </a:r>
            <a:r>
              <a:rPr lang="es-ES_tradnl" sz="2400" dirty="0" err="1"/>
              <a:t>www.burrellesluce.com</a:t>
            </a:r>
            <a:r>
              <a:rPr lang="es-ES_tradnl" sz="2400" dirty="0"/>
              <a:t>), que ofrece transcripciones de más de 160 redes y estaciones de cable; y </a:t>
            </a:r>
            <a:r>
              <a:rPr lang="es-ES_tradnl" sz="2400" dirty="0" err="1"/>
              <a:t>NewsLibrary</a:t>
            </a:r>
            <a:r>
              <a:rPr lang="es-ES_tradnl" sz="2400" dirty="0"/>
              <a:t> (http://</a:t>
            </a:r>
            <a:r>
              <a:rPr lang="es-ES_tradnl" sz="2400" dirty="0" err="1"/>
              <a:t>www.newslibrary.com</a:t>
            </a:r>
            <a:r>
              <a:rPr lang="es-ES_tradnl" sz="2400" dirty="0"/>
              <a:t> o http://</a:t>
            </a:r>
            <a:r>
              <a:rPr lang="es-ES_tradnl" sz="2400" dirty="0" err="1"/>
              <a:t>nl.newsbank.com</a:t>
            </a:r>
            <a:r>
              <a:rPr lang="es-ES_tradnl" sz="2400" dirty="0"/>
              <a:t>), que ofrece acceso a más de 80 </a:t>
            </a:r>
            <a:r>
              <a:rPr lang="es-ES_tradnl" sz="2400" dirty="0" smtClean="0"/>
              <a:t>periódicos.</a:t>
            </a:r>
          </a:p>
          <a:p>
            <a:pPr marL="342900" indent="-342900">
              <a:spcBef>
                <a:spcPts val="600"/>
              </a:spcBef>
              <a:spcAft>
                <a:spcPts val="600"/>
              </a:spcAft>
              <a:buFont typeface="Arial" charset="0"/>
              <a:buChar char="•"/>
            </a:pPr>
            <a:r>
              <a:rPr lang="es-ES_tradnl" sz="2400" dirty="0" smtClean="0"/>
              <a:t>Si </a:t>
            </a:r>
            <a:r>
              <a:rPr lang="es-ES_tradnl" sz="2400" dirty="0"/>
              <a:t>bien las principales universidades ofrecen acceso a colecciones generales y especializadas, la mayoría requiere inscripción o afiliación con la escuela.</a:t>
            </a:r>
            <a:endParaRPr lang="es-ES" sz="2400" dirty="0"/>
          </a:p>
        </p:txBody>
      </p:sp>
    </p:spTree>
    <p:extLst>
      <p:ext uri="{BB962C8B-B14F-4D97-AF65-F5344CB8AC3E}">
        <p14:creationId xmlns:p14="http://schemas.microsoft.com/office/powerpoint/2010/main" val="9999487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Sin embargo, una búsqueda en la Web puede conducir a sitios que ofrecen acceso a periódicos en todo el mundo. El periodista independiente danés Hans </a:t>
            </a:r>
            <a:r>
              <a:rPr lang="es-ES_tradnl" sz="2400" dirty="0" err="1"/>
              <a:t>Henrik</a:t>
            </a:r>
            <a:r>
              <a:rPr lang="es-ES_tradnl" sz="2400" dirty="0"/>
              <a:t> </a:t>
            </a:r>
            <a:r>
              <a:rPr lang="es-ES_tradnl" sz="2400" dirty="0" err="1"/>
              <a:t>Lichtenberg</a:t>
            </a:r>
            <a:r>
              <a:rPr lang="es-ES_tradnl" sz="2400" dirty="0"/>
              <a:t>, por ejemplo, mantiene </a:t>
            </a:r>
            <a:r>
              <a:rPr lang="es-ES_tradnl" sz="2400" dirty="0" err="1"/>
              <a:t>Newspaperindex.com</a:t>
            </a:r>
            <a:r>
              <a:rPr lang="es-ES_tradnl" sz="2400" dirty="0"/>
              <a:t> (</a:t>
            </a:r>
            <a:r>
              <a:rPr lang="es-ES_tradnl" sz="2400" dirty="0">
                <a:hlinkClick r:id="rId3"/>
              </a:rPr>
              <a:t>http://</a:t>
            </a:r>
            <a:r>
              <a:rPr lang="es-ES_tradnl" sz="2400" dirty="0" err="1">
                <a:hlinkClick r:id="rId3"/>
              </a:rPr>
              <a:t>www.newspaperindex.com</a:t>
            </a:r>
            <a:r>
              <a:rPr lang="es-ES_tradnl" sz="2400" dirty="0">
                <a:hlinkClick r:id="rId3"/>
              </a:rPr>
              <a:t>/</a:t>
            </a:r>
            <a:r>
              <a:rPr lang="es-ES_tradnl" sz="2400" dirty="0"/>
              <a:t>) que afirma tener </a:t>
            </a:r>
            <a:r>
              <a:rPr lang="es-ES_tradnl" sz="2400" u="sng" dirty="0"/>
              <a:t>acceso a "periódicos en línea en todos los países del mundo"</a:t>
            </a:r>
            <a:r>
              <a:rPr lang="es-ES_tradnl" sz="2400" dirty="0"/>
              <a:t>, pero no a todos los </a:t>
            </a:r>
            <a:r>
              <a:rPr lang="es-ES_tradnl" sz="2400" dirty="0" smtClean="0"/>
              <a:t>periódicos: la </a:t>
            </a:r>
            <a:r>
              <a:rPr lang="es-ES_tradnl" sz="2400" dirty="0"/>
              <a:t>colección excluye "periódicos que se centran en chismes, rumores, noticias locales o deportivas", y aquellos cuyo personal editorial está impedido, por política organizacional o gubernamental, de adherirse a la Declaración de Principios de la FIP sobre la conducta de los periodistas (http: // www .</a:t>
            </a:r>
            <a:r>
              <a:rPr lang="es-ES_tradnl" sz="2400" dirty="0" err="1"/>
              <a:t>newspaperindex.com</a:t>
            </a:r>
            <a:r>
              <a:rPr lang="es-ES_tradnl" sz="2400" dirty="0"/>
              <a:t> / es / page / </a:t>
            </a:r>
            <a:r>
              <a:rPr lang="es-ES_tradnl" sz="2400" dirty="0" err="1"/>
              <a:t>How</a:t>
            </a:r>
            <a:r>
              <a:rPr lang="es-ES_tradnl" sz="2400" dirty="0"/>
              <a:t>- I- </a:t>
            </a:r>
            <a:r>
              <a:rPr lang="es-ES_tradnl" sz="2400" dirty="0" err="1"/>
              <a:t>index</a:t>
            </a:r>
            <a:r>
              <a:rPr lang="es-ES_tradnl" sz="2400" dirty="0"/>
              <a:t>- online- </a:t>
            </a:r>
            <a:r>
              <a:rPr lang="es-ES_tradnl" sz="2400" dirty="0" err="1"/>
              <a:t>periódicos.html</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Dichas </a:t>
            </a:r>
            <a:r>
              <a:rPr lang="es-ES_tradnl" sz="2400" dirty="0"/>
              <a:t>colecciones de "</a:t>
            </a:r>
            <a:r>
              <a:rPr lang="es-ES_tradnl" sz="2400" dirty="0" err="1"/>
              <a:t>freelance</a:t>
            </a:r>
            <a:r>
              <a:rPr lang="es-ES_tradnl" sz="2400" dirty="0"/>
              <a:t>" </a:t>
            </a:r>
            <a:r>
              <a:rPr lang="es-ES_tradnl" sz="2400" dirty="0" smtClean="0"/>
              <a:t>son </a:t>
            </a:r>
            <a:r>
              <a:rPr lang="es-ES_tradnl" sz="2400" dirty="0"/>
              <a:t>abundantes y </a:t>
            </a:r>
            <a:r>
              <a:rPr lang="es-ES_tradnl" sz="2400" dirty="0" smtClean="0"/>
              <a:t>pueden </a:t>
            </a:r>
            <a:r>
              <a:rPr lang="es-ES_tradnl" sz="2400" dirty="0"/>
              <a:t>ser </a:t>
            </a:r>
            <a:r>
              <a:rPr lang="es-ES_tradnl" sz="2400" dirty="0" smtClean="0"/>
              <a:t>útiles, </a:t>
            </a:r>
            <a:r>
              <a:rPr lang="es-ES_tradnl" sz="2400" dirty="0"/>
              <a:t>pero los académicos deben asegurarse de identificar los criterios de inclusión</a:t>
            </a:r>
            <a:r>
              <a:rPr lang="es-ES_tradnl" sz="2400" dirty="0" smtClean="0"/>
              <a:t>.</a:t>
            </a:r>
          </a:p>
        </p:txBody>
      </p:sp>
    </p:spTree>
    <p:extLst>
      <p:ext uri="{BB962C8B-B14F-4D97-AF65-F5344CB8AC3E}">
        <p14:creationId xmlns:p14="http://schemas.microsoft.com/office/powerpoint/2010/main" val="12207334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académicos usan estos servicios para localizar y acceder a contenido sobre la base de su inclusión de una palabra o frase clave. Por ejemplo, Armstrong y </a:t>
            </a:r>
            <a:r>
              <a:rPr lang="es-ES_tradnl" sz="2400" dirty="0" err="1"/>
              <a:t>Boyle</a:t>
            </a:r>
            <a:r>
              <a:rPr lang="es-ES_tradnl" sz="2400" dirty="0"/>
              <a:t> (2011) probaron hipótesis sobre las representaciones y los roles de las mujeres en la cobertura de protesta por el aborto, antes y después de una decisión clave de la Corte Suprema de 1973. </a:t>
            </a:r>
            <a:endParaRPr lang="es-ES_tradnl" sz="2400" dirty="0" smtClean="0"/>
          </a:p>
          <a:p>
            <a:pPr marL="342900" indent="-342900">
              <a:spcBef>
                <a:spcPts val="600"/>
              </a:spcBef>
              <a:spcAft>
                <a:spcPts val="600"/>
              </a:spcAft>
              <a:buFont typeface="Arial" charset="0"/>
              <a:buChar char="•"/>
            </a:pPr>
            <a:r>
              <a:rPr lang="es-ES_tradnl" sz="2400" dirty="0"/>
              <a:t>Utilizando bases de datos (Pro-</a:t>
            </a:r>
            <a:r>
              <a:rPr lang="es-ES_tradnl" sz="2400" dirty="0" err="1"/>
              <a:t>Quest</a:t>
            </a:r>
            <a:r>
              <a:rPr lang="es-ES_tradnl" sz="2400" dirty="0"/>
              <a:t> </a:t>
            </a:r>
            <a:r>
              <a:rPr lang="es-ES_tradnl" sz="2400" dirty="0" err="1"/>
              <a:t>Historical</a:t>
            </a:r>
            <a:r>
              <a:rPr lang="es-ES_tradnl" sz="2400" dirty="0"/>
              <a:t> solo para búsquedas de 1960–1973, pero agregando Pro-</a:t>
            </a:r>
            <a:r>
              <a:rPr lang="es-ES_tradnl" sz="2400" dirty="0" err="1"/>
              <a:t>Quest</a:t>
            </a:r>
            <a:r>
              <a:rPr lang="es-ES_tradnl" sz="2400" dirty="0"/>
              <a:t> </a:t>
            </a:r>
            <a:r>
              <a:rPr lang="es-ES_tradnl" sz="2400" dirty="0" err="1"/>
              <a:t>National</a:t>
            </a:r>
            <a:r>
              <a:rPr lang="es-ES_tradnl" sz="2400" dirty="0"/>
              <a:t> </a:t>
            </a:r>
            <a:r>
              <a:rPr lang="es-ES_tradnl" sz="2400" dirty="0" err="1"/>
              <a:t>Newspaper</a:t>
            </a:r>
            <a:r>
              <a:rPr lang="es-ES_tradnl" sz="2400" dirty="0"/>
              <a:t> para 1974–2006), y los términos de búsqueda “aborto” y “protesta”, identificaron 155 artículos del New York Times y del Washington Post. </a:t>
            </a:r>
            <a:r>
              <a:rPr lang="es-ES_tradnl" sz="2400" dirty="0" smtClean="0"/>
              <a:t>que </a:t>
            </a:r>
            <a:r>
              <a:rPr lang="es-ES_tradnl" sz="2400" dirty="0"/>
              <a:t>luego fueron examinados </a:t>
            </a:r>
            <a:r>
              <a:rPr lang="es-ES_tradnl" sz="2400" dirty="0" smtClean="0"/>
              <a:t>por expertos de forma manual.</a:t>
            </a:r>
            <a:endParaRPr lang="es-ES" sz="2400" dirty="0"/>
          </a:p>
        </p:txBody>
      </p:sp>
    </p:spTree>
    <p:extLst>
      <p:ext uri="{BB962C8B-B14F-4D97-AF65-F5344CB8AC3E}">
        <p14:creationId xmlns:p14="http://schemas.microsoft.com/office/powerpoint/2010/main" val="4013388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Un </a:t>
            </a:r>
            <a:r>
              <a:rPr lang="es-ES_tradnl" sz="2400" dirty="0"/>
              <a:t>índice completo de búsqueda de palabras clave puede permitir a un investigador identificar rápida y eficientemente una población de elementos relevantes para el estudio, como en el caso de las historias sobre protestas por el aborto (o al menos todo lo que incluye los términos "aborto" y "protesta") ; sin índices de búsqueda, Armstrong y </a:t>
            </a:r>
            <a:r>
              <a:rPr lang="es-ES_tradnl" sz="2400" dirty="0" err="1"/>
              <a:t>Boyle</a:t>
            </a:r>
            <a:r>
              <a:rPr lang="es-ES_tradnl" sz="2400" dirty="0"/>
              <a:t> (2011) habrían tenido que examinar las ediciones de casi medio siglo para identificar elementos relevantes.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la población de artículos ubicados electrónicamente a través de los términos de búsqueda hubiera sido grande, se podría haber aplicado un muestreo aleatorio.</a:t>
            </a:r>
            <a:endParaRPr lang="es-ES" sz="2400" dirty="0"/>
          </a:p>
        </p:txBody>
      </p:sp>
    </p:spTree>
    <p:extLst>
      <p:ext uri="{BB962C8B-B14F-4D97-AF65-F5344CB8AC3E}">
        <p14:creationId xmlns:p14="http://schemas.microsoft.com/office/powerpoint/2010/main" val="4979427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3105508"/>
            <a:ext cx="10385280" cy="32771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Aunque el uso de computadoras para encontrar material tiene ventajas, los analistas de contenido deben tener cuidado.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confianza en los índices puede provocar que no se considere el </a:t>
            </a:r>
            <a:r>
              <a:rPr lang="es-ES_tradnl" sz="2400" b="1" dirty="0"/>
              <a:t>contenido no indexado</a:t>
            </a:r>
            <a:r>
              <a:rPr lang="es-ES_tradnl" sz="2400" dirty="0"/>
              <a:t> electrónicamente. </a:t>
            </a:r>
            <a:endParaRPr lang="es-ES_tradnl" sz="2400" dirty="0" smtClean="0"/>
          </a:p>
        </p:txBody>
      </p:sp>
    </p:spTree>
    <p:extLst>
      <p:ext uri="{BB962C8B-B14F-4D97-AF65-F5344CB8AC3E}">
        <p14:creationId xmlns:p14="http://schemas.microsoft.com/office/powerpoint/2010/main" val="14900315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resumen, un analista de contenido que considere bases de datos fáciles de usar para ubicar o acceder al contenido debe pensar detenidamente sobre las palabras clave y los </a:t>
            </a:r>
            <a:r>
              <a:rPr lang="es-ES_tradnl" sz="2400" dirty="0" smtClean="0"/>
              <a:t>filtros utilizados </a:t>
            </a:r>
            <a:r>
              <a:rPr lang="es-ES_tradnl" sz="2400" dirty="0"/>
              <a:t>en la búsqueda. </a:t>
            </a:r>
            <a:endParaRPr lang="es-ES_tradnl" sz="2400" dirty="0" smtClean="0"/>
          </a:p>
          <a:p>
            <a:pPr marL="342900" indent="-342900">
              <a:spcBef>
                <a:spcPts val="600"/>
              </a:spcBef>
              <a:spcAft>
                <a:spcPts val="600"/>
              </a:spcAft>
              <a:buFont typeface="Arial" charset="0"/>
              <a:buChar char="•"/>
            </a:pPr>
            <a:r>
              <a:rPr lang="es-ES_tradnl" sz="2400" dirty="0" smtClean="0"/>
              <a:t>Hace </a:t>
            </a:r>
            <a:r>
              <a:rPr lang="es-ES_tradnl" sz="2400" dirty="0"/>
              <a:t>unas cuatro décadas, </a:t>
            </a:r>
            <a:r>
              <a:rPr lang="es-ES_tradnl" sz="2400" dirty="0" err="1"/>
              <a:t>Kerlinger</a:t>
            </a:r>
            <a:r>
              <a:rPr lang="es-ES_tradnl" sz="2400" dirty="0"/>
              <a:t> (1973) advirtió: “La computadora electrónica es completamente estúpida: hará exactamente lo que un programador le dice que haga. Si un programador resuelve un problema de manera brillante, la máquina funcionará de manera brillante. Si el programador programa incorrectamente, la máquina cometerá fiel y obedientemente los errores que el programador le dijo que cometiera "(p. 706). </a:t>
            </a:r>
            <a:endParaRPr lang="es-ES" sz="2400" dirty="0"/>
          </a:p>
        </p:txBody>
      </p:sp>
    </p:spTree>
    <p:extLst>
      <p:ext uri="{BB962C8B-B14F-4D97-AF65-F5344CB8AC3E}">
        <p14:creationId xmlns:p14="http://schemas.microsoft.com/office/powerpoint/2010/main" val="1299761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932317"/>
            <a:ext cx="10385280" cy="44503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las últimas dos décadas han visto una mejora dramática en la calidad y la capacidad de búsqueda de las bases de datos e índices de contenido de medios, el crecimiento de la comunicación en línea ha creado nuevas </a:t>
            </a:r>
            <a:r>
              <a:rPr lang="es-ES_tradnl" sz="2400" u="sng" dirty="0"/>
              <a:t>oportunidades</a:t>
            </a:r>
            <a:r>
              <a:rPr lang="es-ES_tradnl" sz="2400" dirty="0"/>
              <a:t> y </a:t>
            </a:r>
            <a:r>
              <a:rPr lang="es-ES_tradnl" sz="2400" u="sng" dirty="0"/>
              <a:t>desafíos</a:t>
            </a:r>
            <a:r>
              <a:rPr lang="es-ES_tradnl" sz="2400" dirty="0"/>
              <a:t> para los analistas de contenido</a:t>
            </a:r>
            <a:r>
              <a:rPr lang="es-ES_tradnl" sz="2400" dirty="0" smtClean="0"/>
              <a:t>.</a:t>
            </a:r>
          </a:p>
        </p:txBody>
      </p:sp>
    </p:spTree>
    <p:extLst>
      <p:ext uri="{BB962C8B-B14F-4D97-AF65-F5344CB8AC3E}">
        <p14:creationId xmlns:p14="http://schemas.microsoft.com/office/powerpoint/2010/main" val="20187491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932317"/>
            <a:ext cx="10385280" cy="44503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endParaRPr lang="es-ES_tradnl" sz="2400" dirty="0" smtClean="0"/>
          </a:p>
        </p:txBody>
      </p:sp>
      <p:sp>
        <p:nvSpPr>
          <p:cNvPr id="3" name="Rectángulo 2"/>
          <p:cNvSpPr/>
          <p:nvPr/>
        </p:nvSpPr>
        <p:spPr>
          <a:xfrm>
            <a:off x="907560" y="2316941"/>
            <a:ext cx="7698558" cy="1200329"/>
          </a:xfrm>
          <a:prstGeom prst="rect">
            <a:avLst/>
          </a:prstGeom>
        </p:spPr>
        <p:txBody>
          <a:bodyPr wrap="square">
            <a:spAutoFit/>
          </a:bodyPr>
          <a:lstStyle/>
          <a:p>
            <a:pPr marL="342900" lvl="0" indent="-342900" algn="just">
              <a:lnSpc>
                <a:spcPct val="200000"/>
              </a:lnSpc>
              <a:spcAft>
                <a:spcPts val="0"/>
              </a:spcAft>
              <a:buClr>
                <a:srgbClr val="000000"/>
              </a:buClr>
              <a:buFont typeface="Symbol" charset="2"/>
              <a:buChar char=""/>
            </a:pPr>
            <a:r>
              <a:rPr lang="en-US" b="1" dirty="0" err="1">
                <a:latin typeface="Arial Narrow" charset="0"/>
                <a:ea typeface="Times New Roman" charset="0"/>
              </a:rPr>
              <a:t>TEDx</a:t>
            </a:r>
            <a:r>
              <a:rPr lang="en-US" b="1" dirty="0">
                <a:latin typeface="Arial Narrow" charset="0"/>
                <a:ea typeface="Times New Roman" charset="0"/>
              </a:rPr>
              <a:t> Talks: </a:t>
            </a:r>
            <a:r>
              <a:rPr lang="en-US" dirty="0" err="1">
                <a:latin typeface="Arial Narrow" charset="0"/>
                <a:ea typeface="Times New Roman" charset="0"/>
              </a:rPr>
              <a:t>Periodismo</a:t>
            </a:r>
            <a:r>
              <a:rPr lang="en-US" dirty="0">
                <a:latin typeface="Arial Narrow" charset="0"/>
                <a:ea typeface="Times New Roman" charset="0"/>
              </a:rPr>
              <a:t> en el </a:t>
            </a:r>
            <a:r>
              <a:rPr lang="en-US" dirty="0" err="1">
                <a:latin typeface="Arial Narrow" charset="0"/>
                <a:ea typeface="Times New Roman" charset="0"/>
              </a:rPr>
              <a:t>siglo</a:t>
            </a:r>
            <a:r>
              <a:rPr lang="en-US" dirty="0">
                <a:latin typeface="Arial Narrow" charset="0"/>
                <a:ea typeface="Times New Roman" charset="0"/>
              </a:rPr>
              <a:t> </a:t>
            </a:r>
            <a:r>
              <a:rPr lang="en-US" dirty="0" smtClean="0">
                <a:latin typeface="Arial Narrow" charset="0"/>
                <a:ea typeface="Times New Roman" charset="0"/>
              </a:rPr>
              <a:t>XXI</a:t>
            </a:r>
          </a:p>
          <a:p>
            <a:pPr lvl="0" algn="just">
              <a:lnSpc>
                <a:spcPct val="200000"/>
              </a:lnSpc>
              <a:spcAft>
                <a:spcPts val="0"/>
              </a:spcAft>
              <a:buClr>
                <a:srgbClr val="000000"/>
              </a:buClr>
            </a:pPr>
            <a:r>
              <a:rPr lang="en-US" dirty="0">
                <a:latin typeface="Arial Narrow" charset="0"/>
                <a:ea typeface="Times New Roman" charset="0"/>
              </a:rPr>
              <a:t>	</a:t>
            </a:r>
            <a:r>
              <a:rPr lang="en-US" dirty="0" smtClean="0">
                <a:latin typeface="Arial Narrow" charset="0"/>
                <a:ea typeface="Times New Roman" charset="0"/>
              </a:rPr>
              <a:t> </a:t>
            </a:r>
            <a:r>
              <a:rPr lang="es-AR" u="sng" dirty="0">
                <a:solidFill>
                  <a:srgbClr val="0000FF"/>
                </a:solidFill>
                <a:latin typeface="Arial Narrow" charset="0"/>
                <a:ea typeface="Times New Roman" charset="0"/>
                <a:hlinkClick r:id="rId3"/>
              </a:rPr>
              <a:t>https://www.youtube.com/watch?v=Nqe7lj7D734</a:t>
            </a:r>
            <a:endParaRPr lang="es-ES_tradnl" sz="2000" dirty="0">
              <a:effectLst/>
              <a:latin typeface="Times New Roman" charset="0"/>
              <a:ea typeface="Times New Roman" charset="0"/>
            </a:endParaRPr>
          </a:p>
        </p:txBody>
      </p:sp>
    </p:spTree>
    <p:extLst>
      <p:ext uri="{BB962C8B-B14F-4D97-AF65-F5344CB8AC3E}">
        <p14:creationId xmlns:p14="http://schemas.microsoft.com/office/powerpoint/2010/main" val="21112298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6" name="Título 1"/>
          <p:cNvSpPr txBox="1">
            <a:spLocks/>
          </p:cNvSpPr>
          <p:nvPr/>
        </p:nvSpPr>
        <p:spPr>
          <a:xfrm>
            <a:off x="907560" y="638181"/>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mtClean="0"/>
              <a:t>Herramientas</a:t>
            </a:r>
            <a:r>
              <a:rPr lang="en-US" dirty="0" smtClean="0"/>
              <a:t> de Google</a:t>
            </a:r>
            <a:endParaRPr lang="en-US" dirty="0"/>
          </a:p>
        </p:txBody>
      </p:sp>
      <p:pic>
        <p:nvPicPr>
          <p:cNvPr id="7" name="Imagen 6"/>
          <p:cNvPicPr>
            <a:picLocks noChangeAspect="1"/>
          </p:cNvPicPr>
          <p:nvPr/>
        </p:nvPicPr>
        <p:blipFill>
          <a:blip r:embed="rId3"/>
          <a:stretch>
            <a:fillRect/>
          </a:stretch>
        </p:blipFill>
        <p:spPr>
          <a:xfrm>
            <a:off x="770399" y="1552753"/>
            <a:ext cx="5740803" cy="2794959"/>
          </a:xfrm>
          <a:prstGeom prst="rect">
            <a:avLst/>
          </a:prstGeom>
        </p:spPr>
      </p:pic>
      <p:pic>
        <p:nvPicPr>
          <p:cNvPr id="9" name="Imagen 8"/>
          <p:cNvPicPr>
            <a:picLocks noChangeAspect="1"/>
          </p:cNvPicPr>
          <p:nvPr/>
        </p:nvPicPr>
        <p:blipFill>
          <a:blip r:embed="rId4"/>
          <a:stretch>
            <a:fillRect/>
          </a:stretch>
        </p:blipFill>
        <p:spPr>
          <a:xfrm>
            <a:off x="6304547" y="3044691"/>
            <a:ext cx="5472209" cy="3207035"/>
          </a:xfrm>
          <a:prstGeom prst="rect">
            <a:avLst/>
          </a:prstGeom>
        </p:spPr>
      </p:pic>
    </p:spTree>
    <p:extLst>
      <p:ext uri="{BB962C8B-B14F-4D97-AF65-F5344CB8AC3E}">
        <p14:creationId xmlns:p14="http://schemas.microsoft.com/office/powerpoint/2010/main" val="13693487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083" y="1998637"/>
            <a:ext cx="10058400" cy="1450757"/>
          </a:xfrm>
        </p:spPr>
        <p:txBody>
          <a:bodyPr>
            <a:normAutofit/>
          </a:bodyPr>
          <a:lstStyle/>
          <a:p>
            <a:r>
              <a:rPr lang="en-US" sz="4000" dirty="0" smtClean="0">
                <a:latin typeface="+mn-lt"/>
              </a:rPr>
              <a:t>Taller 1: </a:t>
            </a:r>
            <a:endParaRPr lang="en-US" sz="4000" dirty="0">
              <a:latin typeface="+mn-lt"/>
            </a:endParaRP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sp>
        <p:nvSpPr>
          <p:cNvPr id="3" name="CuadroTexto 2"/>
          <p:cNvSpPr txBox="1"/>
          <p:nvPr/>
        </p:nvSpPr>
        <p:spPr>
          <a:xfrm>
            <a:off x="1133849" y="3729790"/>
            <a:ext cx="9985262" cy="1831271"/>
          </a:xfrm>
          <a:prstGeom prst="rect">
            <a:avLst/>
          </a:prstGeom>
          <a:noFill/>
        </p:spPr>
        <p:txBody>
          <a:bodyPr wrap="square" rtlCol="0">
            <a:spAutoFit/>
          </a:bodyPr>
          <a:lstStyle/>
          <a:p>
            <a:r>
              <a:rPr lang="en-US" sz="2800" dirty="0" smtClean="0"/>
              <a:t>En los </a:t>
            </a:r>
            <a:r>
              <a:rPr lang="en-US" sz="2800" dirty="0" err="1" smtClean="0"/>
              <a:t>ejemplos</a:t>
            </a:r>
            <a:r>
              <a:rPr lang="en-US" sz="2800" dirty="0" smtClean="0"/>
              <a:t> dados </a:t>
            </a:r>
            <a:r>
              <a:rPr lang="en-US" sz="2800" dirty="0" err="1" smtClean="0"/>
              <a:t>acerca</a:t>
            </a:r>
            <a:r>
              <a:rPr lang="en-US" sz="2800" dirty="0" smtClean="0"/>
              <a:t> de an</a:t>
            </a:r>
            <a:r>
              <a:rPr lang="es-ES" sz="2800" dirty="0" err="1" smtClean="0"/>
              <a:t>álisis</a:t>
            </a:r>
            <a:r>
              <a:rPr lang="en-US" sz="2800" dirty="0" smtClean="0"/>
              <a:t> de </a:t>
            </a:r>
            <a:r>
              <a:rPr lang="en-US" sz="2800" dirty="0" err="1" smtClean="0"/>
              <a:t>contenido</a:t>
            </a:r>
            <a:r>
              <a:rPr lang="en-US" sz="2800" dirty="0" smtClean="0"/>
              <a:t> en </a:t>
            </a:r>
            <a:r>
              <a:rPr lang="en-US" sz="2800" dirty="0" err="1" smtClean="0"/>
              <a:t>temas</a:t>
            </a:r>
            <a:r>
              <a:rPr lang="en-US" sz="2800" dirty="0" smtClean="0"/>
              <a:t> de </a:t>
            </a:r>
            <a:r>
              <a:rPr lang="en-US" sz="2800" dirty="0" err="1" smtClean="0"/>
              <a:t>investigaci</a:t>
            </a:r>
            <a:r>
              <a:rPr lang="es-ES" sz="2800" dirty="0" err="1" smtClean="0"/>
              <a:t>ón</a:t>
            </a:r>
            <a:r>
              <a:rPr lang="es-ES" sz="2800" dirty="0" smtClean="0"/>
              <a:t> en la comunicación, ¿cuáles se refieren </a:t>
            </a:r>
            <a:r>
              <a:rPr lang="es-ES" sz="2850" dirty="0" smtClean="0"/>
              <a:t>a</a:t>
            </a:r>
            <a:r>
              <a:rPr lang="es-ES" sz="2850" i="1" dirty="0" smtClean="0"/>
              <a:t> </a:t>
            </a:r>
            <a:r>
              <a:rPr lang="en-US" sz="2850" i="1" dirty="0" smtClean="0"/>
              <a:t>an</a:t>
            </a:r>
            <a:r>
              <a:rPr lang="es-ES" sz="2850" i="1" dirty="0" err="1" smtClean="0"/>
              <a:t>álisis</a:t>
            </a:r>
            <a:r>
              <a:rPr lang="es-ES" sz="2850" i="1" dirty="0" smtClean="0"/>
              <a:t> de contenido digital</a:t>
            </a:r>
            <a:r>
              <a:rPr lang="es-ES" sz="2800" dirty="0" smtClean="0"/>
              <a:t>? ¿cuáles hacen una combinación de análisis de contenido digital y análisis de contenido de una fuente tradicional?</a:t>
            </a:r>
            <a:endParaRPr lang="en-US" sz="2800" dirty="0"/>
          </a:p>
        </p:txBody>
      </p:sp>
      <p:sp>
        <p:nvSpPr>
          <p:cNvPr id="5" name="Título 1"/>
          <p:cNvSpPr txBox="1">
            <a:spLocks/>
          </p:cNvSpPr>
          <p:nvPr/>
        </p:nvSpPr>
        <p:spPr>
          <a:xfrm>
            <a:off x="1249680" y="358793"/>
            <a:ext cx="10058400" cy="1450757"/>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latin typeface="+mn-lt"/>
              </a:rPr>
              <a:t>El contenido digital y su </a:t>
            </a:r>
            <a:r>
              <a:rPr lang="es-ES" sz="4000" smtClean="0">
                <a:latin typeface="+mn-lt"/>
              </a:rPr>
              <a:t>análisis </a:t>
            </a:r>
          </a:p>
          <a:p>
            <a:r>
              <a:rPr lang="es-ES" sz="4000" dirty="0" smtClean="0">
                <a:latin typeface="+mn-lt"/>
              </a:rPr>
              <a:t>en el contexto de la comunicación</a:t>
            </a:r>
            <a:endParaRPr lang="en-US" sz="4000" dirty="0">
              <a:latin typeface="+mn-lt"/>
            </a:endParaRPr>
          </a:p>
        </p:txBody>
      </p:sp>
    </p:spTree>
    <p:extLst>
      <p:ext uri="{BB962C8B-B14F-4D97-AF65-F5344CB8AC3E}">
        <p14:creationId xmlns:p14="http://schemas.microsoft.com/office/powerpoint/2010/main" val="11469533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Al igual que el software de captura de pantalla, hay una variedad de otras aplicaciones informáticas disponibles para capturar contenido multimedia en tiempo real. Varían en precio y función; </a:t>
            </a:r>
            <a:r>
              <a:rPr lang="es-ES_tradnl" sz="2400" dirty="0" smtClean="0"/>
              <a:t>por </a:t>
            </a:r>
            <a:r>
              <a:rPr lang="es-ES_tradnl" sz="2400" dirty="0"/>
              <a:t>ejemplo, </a:t>
            </a:r>
            <a:r>
              <a:rPr lang="es-ES_tradnl" sz="2400" dirty="0" err="1" smtClean="0"/>
              <a:t>Snapstream</a:t>
            </a:r>
            <a:r>
              <a:rPr lang="es-ES_tradnl" sz="2400" dirty="0"/>
              <a:t> (https://</a:t>
            </a:r>
            <a:r>
              <a:rPr lang="es-ES_tradnl" sz="2400" dirty="0" err="1"/>
              <a:t>www.snapstream.com</a:t>
            </a:r>
            <a:r>
              <a:rPr lang="es-ES_tradnl" sz="2400" dirty="0"/>
              <a:t>) surgió a mediados de 2007 y permite a las organizaciones o investigadores capturar contenido de televisión en tiempo real de hasta diez fuentes simultáneamente, guardándolo en forma digital para luego buscar palabras clave</a:t>
            </a:r>
            <a:r>
              <a:rPr lang="es-ES_tradnl" sz="2400" dirty="0" smtClean="0"/>
              <a:t>.</a:t>
            </a:r>
          </a:p>
          <a:p>
            <a:pPr marL="342900" indent="-342900">
              <a:spcBef>
                <a:spcPts val="600"/>
              </a:spcBef>
              <a:spcAft>
                <a:spcPts val="600"/>
              </a:spcAft>
              <a:buFont typeface="Arial" charset="0"/>
              <a:buChar char="•"/>
            </a:pPr>
            <a:r>
              <a:rPr lang="es-ES_tradnl" sz="2400" dirty="0" smtClean="0"/>
              <a:t>Los </a:t>
            </a:r>
            <a:r>
              <a:rPr lang="es-ES_tradnl" sz="2400" dirty="0"/>
              <a:t>esfuerzos para capturar contenido de las redes sociales como Twitter o Facebook pueden involucrar problemas similares: el contenido cambia muy rápidamente y, según el diseño del estudio, el tamaño del conjunto de datos sin procesar puede ser inmenso, por lo que la capacidad de almacenamiento y administración se convierte en una preocupación importante. </a:t>
            </a:r>
            <a:endParaRPr lang="es-ES" sz="2400" dirty="0"/>
          </a:p>
        </p:txBody>
      </p:sp>
    </p:spTree>
    <p:extLst>
      <p:ext uri="{BB962C8B-B14F-4D97-AF65-F5344CB8AC3E}">
        <p14:creationId xmlns:p14="http://schemas.microsoft.com/office/powerpoint/2010/main" val="14253015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err="1"/>
              <a:t>Pappacharissi</a:t>
            </a:r>
            <a:r>
              <a:rPr lang="es-ES_tradnl" sz="2400" dirty="0"/>
              <a:t> y de </a:t>
            </a:r>
            <a:r>
              <a:rPr lang="es-ES_tradnl" sz="2400" dirty="0" err="1"/>
              <a:t>Farima</a:t>
            </a:r>
            <a:r>
              <a:rPr lang="es-ES_tradnl" sz="2400" dirty="0"/>
              <a:t> Oliveira (2012) estudiaron el contenido de Twitter durante el levantamiento de Egipto en enero de 2011. Usando una herramienta en línea llamada </a:t>
            </a:r>
            <a:r>
              <a:rPr lang="es-ES_tradnl" sz="2400" dirty="0" err="1"/>
              <a:t>Twapperkeeper</a:t>
            </a:r>
            <a:r>
              <a:rPr lang="es-ES_tradnl" sz="2400" dirty="0"/>
              <a:t> </a:t>
            </a:r>
            <a:r>
              <a:rPr lang="es-ES_tradnl" sz="2400" i="1" dirty="0"/>
              <a:t>disponible en ese momento</a:t>
            </a:r>
            <a:r>
              <a:rPr lang="es-ES_tradnl" sz="2400" dirty="0"/>
              <a:t>, recolectaron 1.5 millones de tweets, un poco más de lo que incluso el estudiante graduado más ansioso podría codificar. Después de examinar las frecuencias de 1.1 millones de tweets no escritos en árabe, obtuvieron una muestra representativa de 9,000 tweets y utilizaron análisis de texto computarizados para identificar las palabras más importantes o influyentes y sus vínculos</a:t>
            </a:r>
            <a:r>
              <a:rPr lang="es-ES_tradnl" sz="2400" dirty="0" smtClean="0"/>
              <a:t>.</a:t>
            </a:r>
          </a:p>
          <a:p>
            <a:pPr marL="342900" indent="-342900">
              <a:spcBef>
                <a:spcPts val="600"/>
              </a:spcBef>
              <a:spcAft>
                <a:spcPts val="600"/>
              </a:spcAft>
              <a:buFont typeface="Arial" charset="0"/>
              <a:buChar char="•"/>
            </a:pPr>
            <a:r>
              <a:rPr lang="es-ES_tradnl" sz="2400" dirty="0"/>
              <a:t>Otros académicos han creado sus propias herramientas para la captura y gestión de datos. Trabajando con 60,000 tweets por un periodista que cubría el levantamiento, Hermida, Lewis y </a:t>
            </a:r>
            <a:r>
              <a:rPr lang="es-ES_tradnl" sz="2400" dirty="0" err="1"/>
              <a:t>Zamith</a:t>
            </a:r>
            <a:r>
              <a:rPr lang="es-ES_tradnl" sz="2400" dirty="0"/>
              <a:t> (en prensa; Lewis, </a:t>
            </a:r>
            <a:r>
              <a:rPr lang="es-ES_tradnl" sz="2400" dirty="0" err="1"/>
              <a:t>Zamith</a:t>
            </a:r>
            <a:r>
              <a:rPr lang="es-ES_tradnl" sz="2400" dirty="0"/>
              <a:t> y Hermida, 2013) utilizaron el lenguaje de programación Python y una interfaz de codificación basada en la web, junto con software estadístico y de hoja de cálculo para </a:t>
            </a:r>
            <a:r>
              <a:rPr lang="es-ES_tradnl" sz="2400" dirty="0" smtClean="0"/>
              <a:t>obtener, analizar </a:t>
            </a:r>
            <a:r>
              <a:rPr lang="es-ES_tradnl" sz="2400" dirty="0"/>
              <a:t>e </a:t>
            </a:r>
            <a:r>
              <a:rPr lang="es-ES_tradnl" sz="2400" dirty="0" smtClean="0"/>
              <a:t>interpretar el </a:t>
            </a:r>
            <a:r>
              <a:rPr lang="es-ES_tradnl" sz="2400" dirty="0"/>
              <a:t>conjunto de </a:t>
            </a:r>
            <a:r>
              <a:rPr lang="es-ES_tradnl" sz="2400" dirty="0" smtClean="0"/>
              <a:t>datos</a:t>
            </a:r>
            <a:r>
              <a:rPr lang="es-ES_tradnl" sz="2400" dirty="0"/>
              <a:t>.</a:t>
            </a:r>
            <a:endParaRPr lang="es-ES" sz="2400" dirty="0"/>
          </a:p>
        </p:txBody>
      </p:sp>
    </p:spTree>
    <p:extLst>
      <p:ext uri="{BB962C8B-B14F-4D97-AF65-F5344CB8AC3E}">
        <p14:creationId xmlns:p14="http://schemas.microsoft.com/office/powerpoint/2010/main" val="15466260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603849" y="1673524"/>
            <a:ext cx="10990053"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el acceso, la clasificación, la manipulación y el almacenamiento son preocupaciones con "Big Data" de fuentes como las redes sociales, aunque no son insuperables dados los continuos desarrollos en el almacenamiento y las opciones de programación de código abierto, los analistas de contenido deben someter dichos datos al escrutinio y a los "tradicionales" estándares para muestreo y validez (</a:t>
            </a:r>
            <a:r>
              <a:rPr lang="es-ES_tradnl" sz="2400" dirty="0" err="1"/>
              <a:t>Herring</a:t>
            </a:r>
            <a:r>
              <a:rPr lang="es-ES_tradnl" sz="2400" dirty="0"/>
              <a:t>, 2010; </a:t>
            </a:r>
            <a:r>
              <a:rPr lang="es-ES_tradnl" sz="2400" dirty="0" err="1"/>
              <a:t>Mazur</a:t>
            </a:r>
            <a:r>
              <a:rPr lang="es-ES_tradnl" sz="2400" dirty="0"/>
              <a:t>, 2010</a:t>
            </a:r>
            <a:r>
              <a:rPr lang="es-ES_tradnl" sz="2400" dirty="0" smtClean="0"/>
              <a:t>).</a:t>
            </a:r>
          </a:p>
          <a:p>
            <a:pPr marL="342900" indent="-342900">
              <a:spcBef>
                <a:spcPts val="600"/>
              </a:spcBef>
              <a:spcAft>
                <a:spcPts val="600"/>
              </a:spcAft>
              <a:buFont typeface="Arial" charset="0"/>
              <a:buChar char="•"/>
            </a:pPr>
            <a:r>
              <a:rPr lang="es-ES_tradnl" sz="2400" dirty="0" smtClean="0"/>
              <a:t>El </a:t>
            </a:r>
            <a:r>
              <a:rPr lang="es-ES_tradnl" sz="2400" dirty="0"/>
              <a:t>universo de publicaciones o tweets es prácticamente ilimitado e incognoscible e inherentemente inestable en el tiempo; el contenido no relacionado puede ser mal identificado; y la información contextual está ausente (</a:t>
            </a:r>
            <a:r>
              <a:rPr lang="es-ES_tradnl" sz="2400" dirty="0" err="1"/>
              <a:t>Boyd</a:t>
            </a:r>
            <a:r>
              <a:rPr lang="es-ES_tradnl" sz="2400" dirty="0"/>
              <a:t> y Crawford, 2012), una ausencia que aumenta la probabilidad de identificación errónea. Agregue a esto la falta de indexación; la brevedad de los tweets y las preguntas sobre el origen del contenido de las redes sociales (¿tweets o </a:t>
            </a:r>
            <a:r>
              <a:rPr lang="es-ES_tradnl" sz="2400" dirty="0" err="1"/>
              <a:t>retweets</a:t>
            </a:r>
            <a:r>
              <a:rPr lang="es-ES_tradnl" sz="2400" dirty="0"/>
              <a:t>?); y anonimato (</a:t>
            </a:r>
            <a:r>
              <a:rPr lang="es-ES_tradnl" sz="2400" dirty="0" err="1"/>
              <a:t>Murthy</a:t>
            </a:r>
            <a:r>
              <a:rPr lang="es-ES_tradnl" sz="2400" dirty="0"/>
              <a:t>, 2008; </a:t>
            </a:r>
            <a:r>
              <a:rPr lang="es-ES_tradnl" sz="2400" dirty="0" err="1"/>
              <a:t>Orgad</a:t>
            </a:r>
            <a:r>
              <a:rPr lang="es-ES_tradnl" sz="2400" dirty="0"/>
              <a:t>, 2009; </a:t>
            </a:r>
            <a:r>
              <a:rPr lang="es-ES_tradnl" sz="2400" dirty="0" err="1"/>
              <a:t>Utz</a:t>
            </a:r>
            <a:r>
              <a:rPr lang="es-ES_tradnl" sz="2400" dirty="0"/>
              <a:t>, 2010). </a:t>
            </a:r>
            <a:endParaRPr lang="es-ES" sz="2400" dirty="0"/>
          </a:p>
        </p:txBody>
      </p:sp>
    </p:spTree>
    <p:extLst>
      <p:ext uri="{BB962C8B-B14F-4D97-AF65-F5344CB8AC3E}">
        <p14:creationId xmlns:p14="http://schemas.microsoft.com/office/powerpoint/2010/main" val="19014725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Twitter </a:t>
            </a:r>
            <a:r>
              <a:rPr lang="es-ES" dirty="0" err="1" smtClean="0"/>
              <a:t>Analytics</a:t>
            </a:r>
            <a:r>
              <a:rPr lang="es-ES" dirty="0" smtClean="0"/>
              <a:t> Tools</a:t>
            </a:r>
            <a:endParaRPr lang="en-US" dirty="0"/>
          </a:p>
        </p:txBody>
      </p:sp>
      <p:pic>
        <p:nvPicPr>
          <p:cNvPr id="3" name="Imagen 2"/>
          <p:cNvPicPr>
            <a:picLocks noChangeAspect="1"/>
          </p:cNvPicPr>
          <p:nvPr/>
        </p:nvPicPr>
        <p:blipFill rotWithShape="1">
          <a:blip r:embed="rId3"/>
          <a:srcRect t="10796"/>
          <a:stretch/>
        </p:blipFill>
        <p:spPr>
          <a:xfrm>
            <a:off x="3563188" y="2912017"/>
            <a:ext cx="5074024" cy="3369797"/>
          </a:xfrm>
          <a:prstGeom prst="rect">
            <a:avLst/>
          </a:prstGeom>
        </p:spPr>
      </p:pic>
      <p:pic>
        <p:nvPicPr>
          <p:cNvPr id="8" name="Imagen 7"/>
          <p:cNvPicPr>
            <a:picLocks noChangeAspect="1"/>
          </p:cNvPicPr>
          <p:nvPr/>
        </p:nvPicPr>
        <p:blipFill>
          <a:blip r:embed="rId4"/>
          <a:stretch>
            <a:fillRect/>
          </a:stretch>
        </p:blipFill>
        <p:spPr>
          <a:xfrm>
            <a:off x="770400" y="1388017"/>
            <a:ext cx="7150100" cy="1524000"/>
          </a:xfrm>
          <a:prstGeom prst="rect">
            <a:avLst/>
          </a:prstGeom>
        </p:spPr>
      </p:pic>
    </p:spTree>
    <p:extLst>
      <p:ext uri="{BB962C8B-B14F-4D97-AF65-F5344CB8AC3E}">
        <p14:creationId xmlns:p14="http://schemas.microsoft.com/office/powerpoint/2010/main" val="10168316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Twitter </a:t>
            </a:r>
            <a:r>
              <a:rPr lang="es-ES" dirty="0" err="1" smtClean="0"/>
              <a:t>Analytics</a:t>
            </a:r>
            <a:r>
              <a:rPr lang="es-ES" dirty="0" smtClean="0"/>
              <a:t> Tools</a:t>
            </a:r>
            <a:endParaRPr lang="en-US" dirty="0"/>
          </a:p>
        </p:txBody>
      </p:sp>
      <p:pic>
        <p:nvPicPr>
          <p:cNvPr id="4" name="Imagen 3"/>
          <p:cNvPicPr>
            <a:picLocks noChangeAspect="1"/>
          </p:cNvPicPr>
          <p:nvPr/>
        </p:nvPicPr>
        <p:blipFill>
          <a:blip r:embed="rId3"/>
          <a:stretch>
            <a:fillRect/>
          </a:stretch>
        </p:blipFill>
        <p:spPr>
          <a:xfrm>
            <a:off x="4980008" y="2995001"/>
            <a:ext cx="5848792" cy="3188438"/>
          </a:xfrm>
          <a:prstGeom prst="rect">
            <a:avLst/>
          </a:prstGeom>
        </p:spPr>
      </p:pic>
      <p:sp>
        <p:nvSpPr>
          <p:cNvPr id="5" name="CuadroTexto 4">
            <a:hlinkClick r:id="rId4"/>
          </p:cNvPr>
          <p:cNvSpPr txBox="1"/>
          <p:nvPr/>
        </p:nvSpPr>
        <p:spPr>
          <a:xfrm>
            <a:off x="770400" y="5687402"/>
            <a:ext cx="2166362" cy="369332"/>
          </a:xfrm>
          <a:prstGeom prst="rect">
            <a:avLst/>
          </a:prstGeom>
          <a:noFill/>
        </p:spPr>
        <p:txBody>
          <a:bodyPr wrap="none" rtlCol="0">
            <a:spAutoFit/>
          </a:bodyPr>
          <a:lstStyle/>
          <a:p>
            <a:r>
              <a:rPr lang="en-US" dirty="0" err="1" smtClean="0"/>
              <a:t>Otras</a:t>
            </a:r>
            <a:r>
              <a:rPr lang="en-US" dirty="0" smtClean="0"/>
              <a:t> </a:t>
            </a:r>
            <a:r>
              <a:rPr lang="en-US" dirty="0" err="1" smtClean="0"/>
              <a:t>herramientas</a:t>
            </a:r>
            <a:r>
              <a:rPr lang="mr-IN" dirty="0" smtClean="0"/>
              <a:t>…</a:t>
            </a:r>
            <a:endParaRPr lang="en-US" dirty="0"/>
          </a:p>
        </p:txBody>
      </p:sp>
      <p:pic>
        <p:nvPicPr>
          <p:cNvPr id="7" name="Imagen 6"/>
          <p:cNvPicPr>
            <a:picLocks noChangeAspect="1"/>
          </p:cNvPicPr>
          <p:nvPr/>
        </p:nvPicPr>
        <p:blipFill>
          <a:blip r:embed="rId5"/>
          <a:stretch>
            <a:fillRect/>
          </a:stretch>
        </p:blipFill>
        <p:spPr>
          <a:xfrm>
            <a:off x="770400" y="1501135"/>
            <a:ext cx="7734300" cy="1346200"/>
          </a:xfrm>
          <a:prstGeom prst="rect">
            <a:avLst/>
          </a:prstGeom>
        </p:spPr>
      </p:pic>
    </p:spTree>
    <p:extLst>
      <p:ext uri="{BB962C8B-B14F-4D97-AF65-F5344CB8AC3E}">
        <p14:creationId xmlns:p14="http://schemas.microsoft.com/office/powerpoint/2010/main" val="8868468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8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Otras herramientas relacionadas a la extracción de datos de Twitter</a:t>
            </a:r>
            <a:endParaRPr lang="en-US" dirty="0"/>
          </a:p>
        </p:txBody>
      </p:sp>
      <p:pic>
        <p:nvPicPr>
          <p:cNvPr id="3" name="Imagen 2"/>
          <p:cNvPicPr>
            <a:picLocks noChangeAspect="1"/>
          </p:cNvPicPr>
          <p:nvPr/>
        </p:nvPicPr>
        <p:blipFill>
          <a:blip r:embed="rId3"/>
          <a:stretch>
            <a:fillRect/>
          </a:stretch>
        </p:blipFill>
        <p:spPr>
          <a:xfrm>
            <a:off x="418261" y="1652337"/>
            <a:ext cx="5982539" cy="2837922"/>
          </a:xfrm>
          <a:prstGeom prst="rect">
            <a:avLst/>
          </a:prstGeom>
        </p:spPr>
      </p:pic>
      <p:pic>
        <p:nvPicPr>
          <p:cNvPr id="8" name="Imagen 7"/>
          <p:cNvPicPr>
            <a:picLocks noChangeAspect="1"/>
          </p:cNvPicPr>
          <p:nvPr/>
        </p:nvPicPr>
        <p:blipFill>
          <a:blip r:embed="rId4"/>
          <a:stretch>
            <a:fillRect/>
          </a:stretch>
        </p:blipFill>
        <p:spPr>
          <a:xfrm>
            <a:off x="5003362" y="3031958"/>
            <a:ext cx="6833988" cy="3436976"/>
          </a:xfrm>
          <a:prstGeom prst="rect">
            <a:avLst/>
          </a:prstGeom>
        </p:spPr>
      </p:pic>
    </p:spTree>
    <p:extLst>
      <p:ext uri="{BB962C8B-B14F-4D97-AF65-F5344CB8AC3E}">
        <p14:creationId xmlns:p14="http://schemas.microsoft.com/office/powerpoint/2010/main" val="16292628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análisis de contenido computarizado parece caer en un puñado de categorías: conteo de palabras, palabras clave en contexto (KWIC) y concordancias, diccionarios, estructura del lenguaje y legibilidad. </a:t>
            </a:r>
            <a:endParaRPr lang="es-ES_tradnl" sz="2400" dirty="0" smtClean="0"/>
          </a:p>
          <a:p>
            <a:pPr marL="342900" indent="-342900">
              <a:spcBef>
                <a:spcPts val="600"/>
              </a:spcBef>
              <a:spcAft>
                <a:spcPts val="600"/>
              </a:spcAft>
              <a:buFont typeface="Arial" charset="0"/>
              <a:buChar char="•"/>
            </a:pPr>
            <a:r>
              <a:rPr lang="es-ES_tradnl" sz="2400" b="1" dirty="0" smtClean="0"/>
              <a:t>Recuentos </a:t>
            </a:r>
            <a:r>
              <a:rPr lang="es-ES_tradnl" sz="2400" b="1" dirty="0"/>
              <a:t>de palabras:</a:t>
            </a:r>
            <a:r>
              <a:rPr lang="es-ES_tradnl" sz="2400" dirty="0"/>
              <a:t> la forma más simple de análisis de contenido informático consiste en contar palabras. Una computadora identifica todas las palabras usadas en una colección de texto y cuántas veces se usa cada una. La lista resultante puede ordenar palabras por la frecuencia de aparición. La comparación de listas permite la inferencia sobre los creadores del contenido. Weber (1990), por ejemplo, comparó listas de palabras de las plataformas demócrata y republicana en 1976 y 1980 para examinar las preocupaciones de los partidos. El </a:t>
            </a:r>
            <a:r>
              <a:rPr lang="es-ES_tradnl" sz="2400" u="sng" dirty="0"/>
              <a:t>ejército</a:t>
            </a:r>
            <a:r>
              <a:rPr lang="es-ES_tradnl" sz="2400" dirty="0"/>
              <a:t> y la </a:t>
            </a:r>
            <a:r>
              <a:rPr lang="es-ES_tradnl" sz="2400" u="sng" dirty="0"/>
              <a:t>defensa</a:t>
            </a:r>
            <a:r>
              <a:rPr lang="es-ES_tradnl" sz="2400" dirty="0"/>
              <a:t> ocuparon un lugar más alto en la plataforma republicana de 1980. </a:t>
            </a:r>
            <a:endParaRPr lang="es-ES" sz="2400" dirty="0"/>
          </a:p>
        </p:txBody>
      </p:sp>
    </p:spTree>
    <p:extLst>
      <p:ext uri="{BB962C8B-B14F-4D97-AF65-F5344CB8AC3E}">
        <p14:creationId xmlns:p14="http://schemas.microsoft.com/office/powerpoint/2010/main" val="928703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pic>
        <p:nvPicPr>
          <p:cNvPr id="3" name="Imagen 2"/>
          <p:cNvPicPr>
            <a:picLocks noChangeAspect="1"/>
          </p:cNvPicPr>
          <p:nvPr/>
        </p:nvPicPr>
        <p:blipFill>
          <a:blip r:embed="rId3"/>
          <a:stretch>
            <a:fillRect/>
          </a:stretch>
        </p:blipFill>
        <p:spPr>
          <a:xfrm>
            <a:off x="770399" y="1673006"/>
            <a:ext cx="5497744" cy="4595660"/>
          </a:xfrm>
          <a:prstGeom prst="rect">
            <a:avLst/>
          </a:prstGeom>
        </p:spPr>
      </p:pic>
      <p:pic>
        <p:nvPicPr>
          <p:cNvPr id="4" name="Imagen 3"/>
          <p:cNvPicPr>
            <a:picLocks noChangeAspect="1"/>
          </p:cNvPicPr>
          <p:nvPr/>
        </p:nvPicPr>
        <p:blipFill>
          <a:blip r:embed="rId4"/>
          <a:stretch>
            <a:fillRect/>
          </a:stretch>
        </p:blipFill>
        <p:spPr>
          <a:xfrm>
            <a:off x="7396748" y="1833479"/>
            <a:ext cx="3302000" cy="431800"/>
          </a:xfrm>
          <a:prstGeom prst="rect">
            <a:avLst/>
          </a:prstGeom>
        </p:spPr>
      </p:pic>
      <p:pic>
        <p:nvPicPr>
          <p:cNvPr id="6" name="Imagen 5"/>
          <p:cNvPicPr>
            <a:picLocks noChangeAspect="1"/>
          </p:cNvPicPr>
          <p:nvPr/>
        </p:nvPicPr>
        <p:blipFill>
          <a:blip r:embed="rId5"/>
          <a:stretch>
            <a:fillRect/>
          </a:stretch>
        </p:blipFill>
        <p:spPr>
          <a:xfrm>
            <a:off x="7170821" y="2465547"/>
            <a:ext cx="4476699" cy="3221223"/>
          </a:xfrm>
          <a:prstGeom prst="rect">
            <a:avLst/>
          </a:prstGeom>
        </p:spPr>
      </p:pic>
    </p:spTree>
    <p:extLst>
      <p:ext uri="{BB962C8B-B14F-4D97-AF65-F5344CB8AC3E}">
        <p14:creationId xmlns:p14="http://schemas.microsoft.com/office/powerpoint/2010/main" val="163966427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b="1" dirty="0"/>
              <a:t>Palabras clave en contexto y </a:t>
            </a:r>
            <a:r>
              <a:rPr lang="es-ES_tradnl" sz="2400" b="1" dirty="0" smtClean="0"/>
              <a:t>concordancias</a:t>
            </a:r>
          </a:p>
          <a:p>
            <a:pPr marL="342900" indent="-342900">
              <a:spcBef>
                <a:spcPts val="600"/>
              </a:spcBef>
              <a:spcAft>
                <a:spcPts val="600"/>
              </a:spcAft>
              <a:buFont typeface="Arial" charset="0"/>
              <a:buChar char="•"/>
            </a:pPr>
            <a:r>
              <a:rPr lang="es-ES_tradnl" sz="2400" dirty="0" smtClean="0"/>
              <a:t>KWIC </a:t>
            </a:r>
            <a:r>
              <a:rPr lang="es-ES_tradnl" sz="2400" dirty="0"/>
              <a:t>y las concordancias pueden ayudar a mejorar la validez del análisis de contenido asistido por computadora al identificar las palabras de interés y las palabras circundantes que dan contexto. </a:t>
            </a:r>
            <a:endParaRPr lang="es-ES_tradnl" sz="2400" dirty="0" smtClean="0"/>
          </a:p>
          <a:p>
            <a:pPr marL="342900" indent="-342900">
              <a:spcBef>
                <a:spcPts val="600"/>
              </a:spcBef>
              <a:spcAft>
                <a:spcPts val="600"/>
              </a:spcAft>
              <a:buFont typeface="Arial" charset="0"/>
              <a:buChar char="•"/>
            </a:pPr>
            <a:r>
              <a:rPr lang="es-ES_tradnl" sz="2400" dirty="0" smtClean="0"/>
              <a:t>Weber </a:t>
            </a:r>
            <a:r>
              <a:rPr lang="es-ES_tradnl" sz="2400" dirty="0"/>
              <a:t>(1990) argumentó que esta información es particularmente útil porque las listas proporcionan información sobre si el significado de las palabras depende de su uso en frases o modismos específicos. Los programas de KWIC son similares a las concordancias utilizadas en los estudios literarios. </a:t>
            </a:r>
            <a:endParaRPr lang="es-ES" sz="2400" dirty="0"/>
          </a:p>
        </p:txBody>
      </p:sp>
    </p:spTree>
    <p:extLst>
      <p:ext uri="{BB962C8B-B14F-4D97-AF65-F5344CB8AC3E}">
        <p14:creationId xmlns:p14="http://schemas.microsoft.com/office/powerpoint/2010/main" val="520965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b="1" dirty="0" smtClean="0"/>
              <a:t>Programas </a:t>
            </a:r>
            <a:r>
              <a:rPr lang="es-ES_tradnl" sz="2400" b="1" dirty="0"/>
              <a:t>de </a:t>
            </a:r>
            <a:r>
              <a:rPr lang="es-ES_tradnl" sz="2400" b="1" dirty="0" smtClean="0"/>
              <a:t>diccionario</a:t>
            </a:r>
          </a:p>
          <a:p>
            <a:pPr marL="342900" indent="-342900">
              <a:spcBef>
                <a:spcPts val="600"/>
              </a:spcBef>
              <a:spcAft>
                <a:spcPts val="600"/>
              </a:spcAft>
              <a:buFont typeface="Arial" charset="0"/>
              <a:buChar char="•"/>
            </a:pPr>
            <a:r>
              <a:rPr lang="es-ES_tradnl" sz="2400" dirty="0" smtClean="0"/>
              <a:t>Un </a:t>
            </a:r>
            <a:r>
              <a:rPr lang="es-ES_tradnl" sz="2400" dirty="0"/>
              <a:t>tercer uso de las computadoras va más allá de resaltar palabras y contexto a la categorización. Estos programas de diccionario asignan palabras a grupos de acuerdo con algún sistema de categorización o </a:t>
            </a:r>
            <a:r>
              <a:rPr lang="es-ES_tradnl" sz="2400" dirty="0" smtClean="0"/>
              <a:t>diccionario.</a:t>
            </a:r>
          </a:p>
          <a:p>
            <a:pPr marL="342900" indent="-342900">
              <a:spcBef>
                <a:spcPts val="600"/>
              </a:spcBef>
              <a:spcAft>
                <a:spcPts val="600"/>
              </a:spcAft>
              <a:buFont typeface="Arial" charset="0"/>
              <a:buChar char="•"/>
            </a:pPr>
            <a:r>
              <a:rPr lang="es-ES_tradnl" sz="2400" dirty="0"/>
              <a:t>Los programas de </a:t>
            </a:r>
            <a:r>
              <a:rPr lang="es-ES_tradnl" sz="2400" dirty="0" smtClean="0"/>
              <a:t>diccionario clasifican </a:t>
            </a:r>
            <a:r>
              <a:rPr lang="es-ES_tradnl" sz="2400" dirty="0"/>
              <a:t>las palabras en función de los grupos de significado diseñados y específicos para el objetivo de la investigación. Los estudios de selección de palabras en cartas personales u otros documentos pueden utilizar diccionarios creados con vistas a procesos psicológicos básicos. Un ejemplo es el programa </a:t>
            </a:r>
            <a:r>
              <a:rPr lang="es-ES_tradnl" sz="2400" dirty="0" err="1"/>
              <a:t>Linguistic</a:t>
            </a:r>
            <a:r>
              <a:rPr lang="es-ES_tradnl" sz="2400" dirty="0"/>
              <a:t> </a:t>
            </a:r>
            <a:r>
              <a:rPr lang="es-ES_tradnl" sz="2400" dirty="0" err="1"/>
              <a:t>Inquiry</a:t>
            </a:r>
            <a:r>
              <a:rPr lang="es-ES_tradnl" sz="2400" dirty="0"/>
              <a:t> and Word </a:t>
            </a:r>
            <a:r>
              <a:rPr lang="es-ES_tradnl" sz="2400" dirty="0" err="1"/>
              <a:t>Count</a:t>
            </a:r>
            <a:r>
              <a:rPr lang="es-ES_tradnl" sz="2400" dirty="0"/>
              <a:t> (que se encuentra en http://</a:t>
            </a:r>
            <a:r>
              <a:rPr lang="es-ES_tradnl" sz="2400" dirty="0" err="1"/>
              <a:t>www.liwc.net</a:t>
            </a:r>
            <a:r>
              <a:rPr lang="es-ES_tradnl" sz="2400" dirty="0"/>
              <a:t>/</a:t>
            </a:r>
            <a:r>
              <a:rPr lang="es-ES_tradnl" sz="2400" dirty="0" err="1"/>
              <a:t>index.php</a:t>
            </a:r>
            <a:r>
              <a:rPr lang="es-ES_tradnl" sz="2400" dirty="0"/>
              <a:t>), que usa 82 dimensiones para determinar si un texto usa emociones positivas o negativas, </a:t>
            </a:r>
            <a:r>
              <a:rPr lang="es-ES_tradnl" sz="2400" dirty="0" err="1"/>
              <a:t>autorreferencias</a:t>
            </a:r>
            <a:r>
              <a:rPr lang="es-ES_tradnl" sz="2400" dirty="0"/>
              <a:t> y palabras causales, para ayuda a evaluar la salud física y mental de los escritores (</a:t>
            </a:r>
            <a:r>
              <a:rPr lang="es-ES_tradnl" sz="2400" dirty="0" err="1"/>
              <a:t>Pennebaker</a:t>
            </a:r>
            <a:r>
              <a:rPr lang="es-ES_tradnl" sz="2400" dirty="0"/>
              <a:t>, </a:t>
            </a:r>
            <a:r>
              <a:rPr lang="es-ES_tradnl" sz="2400" dirty="0" err="1"/>
              <a:t>Booth</a:t>
            </a:r>
            <a:r>
              <a:rPr lang="es-ES_tradnl" sz="2400" dirty="0"/>
              <a:t> y Francis, 2007</a:t>
            </a:r>
            <a:r>
              <a:rPr lang="es-ES_tradnl" sz="2400" dirty="0" smtClean="0"/>
              <a:t>).</a:t>
            </a:r>
            <a:endParaRPr lang="es-ES" sz="2400" dirty="0"/>
          </a:p>
        </p:txBody>
      </p:sp>
    </p:spTree>
    <p:extLst>
      <p:ext uri="{BB962C8B-B14F-4D97-AF65-F5344CB8AC3E}">
        <p14:creationId xmlns:p14="http://schemas.microsoft.com/office/powerpoint/2010/main" val="10985200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083" y="2554449"/>
            <a:ext cx="10058400" cy="1450757"/>
          </a:xfrm>
        </p:spPr>
        <p:txBody>
          <a:bodyPr>
            <a:normAutofit fontScale="90000"/>
          </a:bodyPr>
          <a:lstStyle/>
          <a:p>
            <a:pPr>
              <a:lnSpc>
                <a:spcPct val="200000"/>
              </a:lnSpc>
            </a:pPr>
            <a:r>
              <a:rPr lang="es-ES" sz="3000" dirty="0"/>
              <a:t>Google </a:t>
            </a:r>
            <a:r>
              <a:rPr lang="es-ES" sz="3000" dirty="0" err="1"/>
              <a:t>S</a:t>
            </a:r>
            <a:r>
              <a:rPr lang="es-ES" sz="3000" dirty="0" err="1" smtClean="0"/>
              <a:t>cholar</a:t>
            </a:r>
            <a:r>
              <a:rPr lang="es-ES" sz="3000" dirty="0" smtClean="0"/>
              <a:t> para filtrar investigaciones previas</a:t>
            </a:r>
            <a:br>
              <a:rPr lang="es-ES" sz="3000" dirty="0" smtClean="0"/>
            </a:br>
            <a:r>
              <a:rPr lang="es-ES" sz="3000" dirty="0" err="1" smtClean="0"/>
              <a:t>Sci-hub</a:t>
            </a:r>
            <a:r>
              <a:rPr lang="es-ES" sz="3000" dirty="0" smtClean="0"/>
              <a:t> para acceso libre a artículos académicos</a:t>
            </a:r>
            <a:endParaRPr lang="en-US" sz="3000" dirty="0">
              <a:latin typeface="+mn-lt"/>
            </a:endParaRP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a:t>
            </a:fld>
            <a:endParaRPr lang="en-US" sz="1600" dirty="0"/>
          </a:p>
        </p:txBody>
      </p:sp>
      <p:sp>
        <p:nvSpPr>
          <p:cNvPr id="5" name="Título 1"/>
          <p:cNvSpPr txBox="1">
            <a:spLocks/>
          </p:cNvSpPr>
          <p:nvPr/>
        </p:nvSpPr>
        <p:spPr>
          <a:xfrm>
            <a:off x="1249680" y="358793"/>
            <a:ext cx="10058400" cy="1450757"/>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latin typeface="+mn-lt"/>
              </a:rPr>
              <a:t>Trabajo final de la materia</a:t>
            </a:r>
            <a:endParaRPr lang="en-US" sz="4000" dirty="0">
              <a:latin typeface="+mn-lt"/>
            </a:endParaRPr>
          </a:p>
        </p:txBody>
      </p:sp>
    </p:spTree>
    <p:extLst>
      <p:ext uri="{BB962C8B-B14F-4D97-AF65-F5344CB8AC3E}">
        <p14:creationId xmlns:p14="http://schemas.microsoft.com/office/powerpoint/2010/main" val="154092816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endParaRPr lang="es-ES" sz="2400" dirty="0"/>
          </a:p>
        </p:txBody>
      </p:sp>
      <p:sp>
        <p:nvSpPr>
          <p:cNvPr id="3" name="Rectángulo 2"/>
          <p:cNvSpPr/>
          <p:nvPr/>
        </p:nvSpPr>
        <p:spPr>
          <a:xfrm>
            <a:off x="770399" y="1673524"/>
            <a:ext cx="5981702" cy="369332"/>
          </a:xfrm>
          <a:prstGeom prst="rect">
            <a:avLst/>
          </a:prstGeom>
        </p:spPr>
        <p:txBody>
          <a:bodyPr wrap="none">
            <a:spAutoFit/>
          </a:bodyPr>
          <a:lstStyle/>
          <a:p>
            <a:r>
              <a:rPr lang="es-ES_tradnl" dirty="0">
                <a:hlinkClick r:id="rId3"/>
              </a:rPr>
              <a:t>https://www.danielsoper.com/sentimentanalysis/default.aspx</a:t>
            </a:r>
            <a:endParaRPr lang="en-US" dirty="0"/>
          </a:p>
        </p:txBody>
      </p:sp>
      <p:pic>
        <p:nvPicPr>
          <p:cNvPr id="4" name="Imagen 3"/>
          <p:cNvPicPr>
            <a:picLocks noChangeAspect="1"/>
          </p:cNvPicPr>
          <p:nvPr/>
        </p:nvPicPr>
        <p:blipFill>
          <a:blip r:embed="rId4"/>
          <a:stretch>
            <a:fillRect/>
          </a:stretch>
        </p:blipFill>
        <p:spPr>
          <a:xfrm>
            <a:off x="1266348" y="2396663"/>
            <a:ext cx="9829800" cy="3632200"/>
          </a:xfrm>
          <a:prstGeom prst="rect">
            <a:avLst/>
          </a:prstGeom>
        </p:spPr>
      </p:pic>
    </p:spTree>
    <p:extLst>
      <p:ext uri="{BB962C8B-B14F-4D97-AF65-F5344CB8AC3E}">
        <p14:creationId xmlns:p14="http://schemas.microsoft.com/office/powerpoint/2010/main" val="12111830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Estructura del </a:t>
            </a:r>
            <a:r>
              <a:rPr lang="es-ES_tradnl" sz="2400" dirty="0" smtClean="0"/>
              <a:t>lenguaje</a:t>
            </a:r>
          </a:p>
          <a:p>
            <a:pPr marL="342900" indent="-342900">
              <a:spcBef>
                <a:spcPts val="600"/>
              </a:spcBef>
              <a:spcAft>
                <a:spcPts val="600"/>
              </a:spcAft>
              <a:buFont typeface="Arial" charset="0"/>
              <a:buChar char="•"/>
            </a:pPr>
            <a:r>
              <a:rPr lang="es-ES_tradnl" sz="2400" dirty="0" smtClean="0"/>
              <a:t>La </a:t>
            </a:r>
            <a:r>
              <a:rPr lang="es-ES_tradnl" sz="2400" dirty="0"/>
              <a:t>cuarta forma de análisis de contenido de computadora examina la estructura del lenguaje, va más allá de los grupos de palabras y cuenta para examinar unidades de lenguaje más grandes, como las oraciones. </a:t>
            </a:r>
            <a:endParaRPr lang="es-ES_tradnl" sz="2400" dirty="0" smtClean="0"/>
          </a:p>
          <a:p>
            <a:pPr marL="342900" indent="-342900">
              <a:spcBef>
                <a:spcPts val="600"/>
              </a:spcBef>
              <a:spcAft>
                <a:spcPts val="600"/>
              </a:spcAft>
              <a:buFont typeface="Arial" charset="0"/>
              <a:buChar char="•"/>
            </a:pPr>
            <a:r>
              <a:rPr lang="es-ES_tradnl" sz="2400" dirty="0" err="1" smtClean="0"/>
              <a:t>Franzosi</a:t>
            </a:r>
            <a:r>
              <a:rPr lang="es-ES_tradnl" sz="2400" dirty="0" smtClean="0"/>
              <a:t> </a:t>
            </a:r>
            <a:r>
              <a:rPr lang="es-ES_tradnl" sz="2400" dirty="0"/>
              <a:t>(1990) desarrolló una "gramática de texto semántico" basada en relaciones estructurales entre tipos de palabras. Por ejemplo, las palabras se dividen en grupos de lenguaje aceptados (por ejemplo, sujeto, palabras de acción, objetos de acción y modificadores) que se clasifican aún más por las relaciones entre los tipos de palabras.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el sujeto de la oración incluye un actor, que es un tipo de persona, y todos los modificadores del actor. El elemento de acción de una oración se compone de una frase de acción (por ejemplo, un verbo) y modificadores de acción. Se puede usar una computadora para reestructurar el texto y organizarlo por estas categorías gramaticales. Sin embargo, la computadora no puede evaluar el significado del texto per se. </a:t>
            </a:r>
            <a:endParaRPr lang="es-ES" sz="2400" dirty="0"/>
          </a:p>
        </p:txBody>
      </p:sp>
    </p:spTree>
    <p:extLst>
      <p:ext uri="{BB962C8B-B14F-4D97-AF65-F5344CB8AC3E}">
        <p14:creationId xmlns:p14="http://schemas.microsoft.com/office/powerpoint/2010/main" val="8615599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3" name="Rectángulo 2"/>
          <p:cNvSpPr/>
          <p:nvPr/>
        </p:nvSpPr>
        <p:spPr>
          <a:xfrm>
            <a:off x="770399" y="1819689"/>
            <a:ext cx="5219827" cy="400110"/>
          </a:xfrm>
          <a:prstGeom prst="rect">
            <a:avLst/>
          </a:prstGeom>
        </p:spPr>
        <p:txBody>
          <a:bodyPr wrap="none">
            <a:spAutoFit/>
          </a:bodyPr>
          <a:lstStyle/>
          <a:p>
            <a:r>
              <a:rPr lang="es-ES_tradnl" sz="2000" dirty="0">
                <a:hlinkClick r:id="rId3"/>
              </a:rPr>
              <a:t>https://linguakit.com/en/part-of-speech-tagging</a:t>
            </a:r>
            <a:endParaRPr lang="en-US" sz="2000" dirty="0"/>
          </a:p>
        </p:txBody>
      </p:sp>
      <p:pic>
        <p:nvPicPr>
          <p:cNvPr id="4" name="Imagen 3"/>
          <p:cNvPicPr>
            <a:picLocks noChangeAspect="1"/>
          </p:cNvPicPr>
          <p:nvPr/>
        </p:nvPicPr>
        <p:blipFill>
          <a:blip r:embed="rId4"/>
          <a:stretch>
            <a:fillRect/>
          </a:stretch>
        </p:blipFill>
        <p:spPr>
          <a:xfrm>
            <a:off x="1122947" y="2477519"/>
            <a:ext cx="5604376" cy="3733695"/>
          </a:xfrm>
          <a:prstGeom prst="rect">
            <a:avLst/>
          </a:prstGeom>
        </p:spPr>
      </p:pic>
    </p:spTree>
    <p:extLst>
      <p:ext uri="{BB962C8B-B14F-4D97-AF65-F5344CB8AC3E}">
        <p14:creationId xmlns:p14="http://schemas.microsoft.com/office/powerpoint/2010/main" val="11263702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smtClean="0"/>
              <a:t>Una </a:t>
            </a:r>
            <a:r>
              <a:rPr lang="es-ES_tradnl" sz="2400" dirty="0"/>
              <a:t>quinta forma de análisis de contenido informático es la aplicación de fórmulas de legibilidad al texto. </a:t>
            </a:r>
            <a:endParaRPr lang="es-ES_tradnl" sz="2400" dirty="0" smtClean="0"/>
          </a:p>
          <a:p>
            <a:pPr marL="342900" indent="-342900">
              <a:spcBef>
                <a:spcPts val="600"/>
              </a:spcBef>
              <a:spcAft>
                <a:spcPts val="600"/>
              </a:spcAft>
              <a:buFont typeface="Arial" charset="0"/>
              <a:buChar char="•"/>
            </a:pPr>
            <a:r>
              <a:rPr lang="es-ES_tradnl" sz="2400" dirty="0" smtClean="0"/>
              <a:t>Con </a:t>
            </a:r>
            <a:r>
              <a:rPr lang="es-ES_tradnl" sz="2400" dirty="0"/>
              <a:t>la difusión de las computadoras portátiles, esta forma de análisis de contenido se ha vuelto disponible para millones de usuarios de computadoras. El software de procesamiento de texto más sofisticado incluye una o más fórmulas para medir la legibilidad. </a:t>
            </a:r>
            <a:endParaRPr lang="es-ES_tradnl" sz="2400" dirty="0" smtClean="0"/>
          </a:p>
          <a:p>
            <a:pPr marL="342900" indent="-342900">
              <a:spcBef>
                <a:spcPts val="600"/>
              </a:spcBef>
              <a:spcAft>
                <a:spcPts val="600"/>
              </a:spcAft>
              <a:buFont typeface="Arial" charset="0"/>
              <a:buChar char="•"/>
            </a:pPr>
            <a:r>
              <a:rPr lang="es-ES_tradnl" sz="2400" dirty="0" smtClean="0"/>
              <a:t>Hay </a:t>
            </a:r>
            <a:r>
              <a:rPr lang="es-ES_tradnl" sz="2400" dirty="0"/>
              <a:t>disponible una variedad de fórmulas de legibilidad, como la fórmula de lectura fácil de </a:t>
            </a:r>
            <a:r>
              <a:rPr lang="es-ES_tradnl" sz="2400" dirty="0" err="1"/>
              <a:t>Flesch</a:t>
            </a:r>
            <a:r>
              <a:rPr lang="es-ES_tradnl" sz="2400" dirty="0"/>
              <a:t> (1974) y el índice de niebla </a:t>
            </a:r>
            <a:r>
              <a:rPr lang="es-ES_tradnl" sz="2400" dirty="0" err="1"/>
              <a:t>Gunning</a:t>
            </a:r>
            <a:r>
              <a:rPr lang="es-ES_tradnl" sz="2400" dirty="0"/>
              <a:t> (1952), y aunque todas miden la dificultad de leer texto, también varían en su lógica computacional básica (por ejemplo, promedio longitud de la oración y sílabas por 100 palabras versus longitud promedio de la oración y número de palabras de tres o más sílabas). </a:t>
            </a:r>
            <a:endParaRPr lang="es-ES" sz="2400" dirty="0"/>
          </a:p>
        </p:txBody>
      </p:sp>
    </p:spTree>
    <p:extLst>
      <p:ext uri="{BB962C8B-B14F-4D97-AF65-F5344CB8AC3E}">
        <p14:creationId xmlns:p14="http://schemas.microsoft.com/office/powerpoint/2010/main" val="11743612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a:t>Los investigadores que usan estas fórmulas deben conocer su lógica subyacente. Dichas fórmulas se han utilizado en estudios de texto producido comercialmente. </a:t>
            </a:r>
            <a:r>
              <a:rPr lang="es-ES_tradnl" sz="2400" dirty="0" err="1"/>
              <a:t>Danielson</a:t>
            </a:r>
            <a:r>
              <a:rPr lang="es-ES_tradnl" sz="2400" dirty="0"/>
              <a:t>, </a:t>
            </a:r>
            <a:r>
              <a:rPr lang="es-ES_tradnl" sz="2400" dirty="0" err="1"/>
              <a:t>Lasorsa</a:t>
            </a:r>
            <a:r>
              <a:rPr lang="es-ES_tradnl" sz="2400" dirty="0"/>
              <a:t> e </a:t>
            </a:r>
            <a:r>
              <a:rPr lang="es-ES_tradnl" sz="2400" dirty="0" err="1"/>
              <a:t>Im</a:t>
            </a:r>
            <a:r>
              <a:rPr lang="es-ES_tradnl" sz="2400" dirty="0"/>
              <a:t> (1992) estudiaron la legibilidad de los periódicos y las novelas desde 1885 hasta 1990. </a:t>
            </a:r>
            <a:r>
              <a:rPr lang="es-ES_tradnl" sz="2400" dirty="0" err="1"/>
              <a:t>Gillman</a:t>
            </a:r>
            <a:r>
              <a:rPr lang="es-ES_tradnl" sz="2400" dirty="0"/>
              <a:t> (1994) examinó la legibilidad de las noticias de los periódicos y los deportes, y </a:t>
            </a:r>
            <a:r>
              <a:rPr lang="es-ES_tradnl" sz="2400" dirty="0" err="1"/>
              <a:t>Bodle</a:t>
            </a:r>
            <a:r>
              <a:rPr lang="es-ES_tradnl" sz="2400" dirty="0"/>
              <a:t> (1996) utilizó fórmulas de legibilidad para comparar la calidad de los periódicos estudiantiles y profesionales. . Aunque representa un pequeño subconjunto de análisis de contenido, el análisis informático de legibilidad juega un papel importante en el examen del texto preparado comercialmente porque la legibilidad afecta el acceso al significado del texto. La escritura compleja reduce el número de personas que pueden entender el contenido y afecta su impacto en los individuos y la sociedad.</a:t>
            </a:r>
            <a:endParaRPr lang="es-ES" sz="2400" dirty="0"/>
          </a:p>
        </p:txBody>
      </p:sp>
    </p:spTree>
    <p:extLst>
      <p:ext uri="{BB962C8B-B14F-4D97-AF65-F5344CB8AC3E}">
        <p14:creationId xmlns:p14="http://schemas.microsoft.com/office/powerpoint/2010/main" val="21274390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 pesar de su flexibilidad y potencial, el análisis de contenido informático no es apropiado para todos los proyectos de </a:t>
            </a:r>
            <a:r>
              <a:rPr lang="es-ES_tradnl" sz="2400" dirty="0" smtClean="0"/>
              <a:t>investigación.</a:t>
            </a:r>
          </a:p>
          <a:p>
            <a:pPr marL="342900" indent="-342900">
              <a:spcBef>
                <a:spcPts val="600"/>
              </a:spcBef>
              <a:spcAft>
                <a:spcPts val="600"/>
              </a:spcAft>
              <a:buFont typeface="Arial" charset="0"/>
              <a:buChar char="•"/>
            </a:pPr>
            <a:r>
              <a:rPr lang="es-ES_tradnl" sz="2400" dirty="0" err="1" smtClean="0"/>
              <a:t>Holsti</a:t>
            </a:r>
            <a:r>
              <a:rPr lang="es-ES_tradnl" sz="2400" dirty="0" smtClean="0"/>
              <a:t> </a:t>
            </a:r>
            <a:r>
              <a:rPr lang="es-ES_tradnl" sz="2400" dirty="0"/>
              <a:t>(1969) </a:t>
            </a:r>
            <a:r>
              <a:rPr lang="es-ES_tradnl" sz="2400" dirty="0" smtClean="0"/>
              <a:t>sugiere </a:t>
            </a:r>
            <a:r>
              <a:rPr lang="es-ES_tradnl" sz="2400" dirty="0"/>
              <a:t>cuando el análisis de contenido </a:t>
            </a:r>
            <a:r>
              <a:rPr lang="es-ES_tradnl" sz="2400" dirty="0" smtClean="0"/>
              <a:t>a </a:t>
            </a:r>
            <a:r>
              <a:rPr lang="es-ES_tradnl" sz="2400" dirty="0" err="1" smtClean="0"/>
              <a:t>trav</a:t>
            </a:r>
            <a:r>
              <a:rPr lang="es-ES" sz="2400" dirty="0" err="1" smtClean="0"/>
              <a:t>és</a:t>
            </a:r>
            <a:r>
              <a:rPr lang="es-ES" sz="2400" dirty="0" smtClean="0"/>
              <a:t> de la informática</a:t>
            </a:r>
            <a:r>
              <a:rPr lang="es-ES_tradnl" sz="2400" dirty="0" smtClean="0"/>
              <a:t> es </a:t>
            </a:r>
            <a:r>
              <a:rPr lang="es-ES_tradnl" sz="2400" dirty="0"/>
              <a:t>particularmente útil</a:t>
            </a:r>
            <a:r>
              <a:rPr lang="es-ES_tradnl" sz="2400" dirty="0" smtClean="0"/>
              <a:t>:</a:t>
            </a:r>
          </a:p>
          <a:p>
            <a:pPr marL="342900" indent="-342900">
              <a:spcBef>
                <a:spcPts val="600"/>
              </a:spcBef>
              <a:spcAft>
                <a:spcPts val="600"/>
              </a:spcAft>
              <a:buFont typeface="Arial" charset="0"/>
              <a:buChar char="•"/>
            </a:pPr>
            <a:r>
              <a:rPr lang="es-ES_tradnl" sz="2400" dirty="0" smtClean="0"/>
              <a:t>1</a:t>
            </a:r>
            <a:r>
              <a:rPr lang="es-ES_tradnl" sz="2400" dirty="0"/>
              <a:t>. Cuando la unidad de análisis es </a:t>
            </a:r>
            <a:r>
              <a:rPr lang="es-ES_tradnl" sz="2400" dirty="0" smtClean="0"/>
              <a:t>la </a:t>
            </a:r>
            <a:r>
              <a:rPr lang="es-ES_tradnl" sz="2400" dirty="0"/>
              <a:t>palabra, y el análisis se refiere al número de veces que se usa </a:t>
            </a:r>
            <a:r>
              <a:rPr lang="es-ES_tradnl" sz="2400" dirty="0" smtClean="0"/>
              <a:t>una </a:t>
            </a:r>
            <a:r>
              <a:rPr lang="es-ES_tradnl" sz="2400" dirty="0"/>
              <a:t>palabra</a:t>
            </a:r>
            <a:r>
              <a:rPr lang="es-ES_tradnl" sz="2400" dirty="0" smtClean="0"/>
              <a:t>.</a:t>
            </a:r>
          </a:p>
          <a:p>
            <a:pPr marL="342900" indent="-342900">
              <a:spcBef>
                <a:spcPts val="600"/>
              </a:spcBef>
              <a:spcAft>
                <a:spcPts val="600"/>
              </a:spcAft>
              <a:buFont typeface="Arial" charset="0"/>
              <a:buChar char="•"/>
            </a:pPr>
            <a:r>
              <a:rPr lang="es-ES_tradnl" sz="2400" dirty="0" smtClean="0"/>
              <a:t>2</a:t>
            </a:r>
            <a:r>
              <a:rPr lang="es-ES_tradnl" sz="2400" dirty="0"/>
              <a:t>. Cuando el análisis es extremadamente complejo, por ejemplo, utilizando una gran cantidad de categorías con una gran cantidad de unidades de registro cuando la inferencia se debe basar en la concurrencia de dos o más términos en la misma oración. Por ejemplo, el sesgo de un periodista podría identificarse por la aparición del nombre de un político y un modificador evaluativo en la misma oración</a:t>
            </a:r>
            <a:r>
              <a:rPr lang="es-ES_tradnl" sz="2400" dirty="0" smtClean="0"/>
              <a:t>.</a:t>
            </a:r>
          </a:p>
        </p:txBody>
      </p:sp>
    </p:spTree>
    <p:extLst>
      <p:ext uri="{BB962C8B-B14F-4D97-AF65-F5344CB8AC3E}">
        <p14:creationId xmlns:p14="http://schemas.microsoft.com/office/powerpoint/2010/main" val="139969868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3. Cuando el análisis implica examinar los datos de múltiples maneras. Algunos estudios utilizan gramática semántica compleja para analizar material de texto, y las computadoras permiten manipulaciones complicadas que permiten una mejor comprensión de estos datos del lenguaje</a:t>
            </a:r>
            <a:r>
              <a:rPr lang="es-ES_tradnl" sz="2400" dirty="0" smtClean="0"/>
              <a:t>.</a:t>
            </a:r>
          </a:p>
          <a:p>
            <a:pPr marL="342900" indent="-342900">
              <a:spcBef>
                <a:spcPts val="600"/>
              </a:spcBef>
              <a:spcAft>
                <a:spcPts val="600"/>
              </a:spcAft>
              <a:buFont typeface="Arial" charset="0"/>
              <a:buChar char="•"/>
            </a:pPr>
            <a:r>
              <a:rPr lang="es-ES_tradnl" sz="2400" dirty="0" smtClean="0"/>
              <a:t>4</a:t>
            </a:r>
            <a:r>
              <a:rPr lang="es-ES_tradnl" sz="2400" dirty="0"/>
              <a:t>. Cuando los datos provienen de documentos que son de importancia básica para una variedad de disciplinas, investigadores y líneas de investigación y podrían usarse en múltiples estudios. El gasto del análisis por computadora puede, en efecto, "extenderse" a lo largo de los estudios. </a:t>
            </a:r>
            <a:r>
              <a:rPr lang="es-ES_tradnl" sz="2400" dirty="0" err="1"/>
              <a:t>Holsti</a:t>
            </a:r>
            <a:r>
              <a:rPr lang="es-ES_tradnl" sz="2400" dirty="0"/>
              <a:t> (1969) citó el ejemplo de una base de datos construida a partir del análisis informático de textos de todas las principales plataformas de partidos políticos desde 1844. Parece probable que los investigadores continúen generando hipótesis que puedan ser probadas contra tales conjuntos de datos.</a:t>
            </a:r>
            <a:endParaRPr lang="es-ES" sz="2400" dirty="0"/>
          </a:p>
        </p:txBody>
      </p:sp>
    </p:spTree>
    <p:extLst>
      <p:ext uri="{BB962C8B-B14F-4D97-AF65-F5344CB8AC3E}">
        <p14:creationId xmlns:p14="http://schemas.microsoft.com/office/powerpoint/2010/main" val="121471817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primeras dos razones siguen siendo apropiadas más de 40 años después de la publicación del consejo de </a:t>
            </a:r>
            <a:r>
              <a:rPr lang="es-ES_tradnl" sz="2400" dirty="0" err="1"/>
              <a:t>Holsti</a:t>
            </a:r>
            <a:r>
              <a:rPr lang="es-ES_tradnl" sz="2400" dirty="0"/>
              <a:t>, pero la tercera y la cuarta parecen menos relevantes hoy en día porque el costo del análisis de contenido informático ha disminuido drásticamente y debido a la disponibilidad generalizada de alta capacidad y alta </a:t>
            </a:r>
            <a:r>
              <a:rPr lang="es-ES_tradnl" sz="2400" dirty="0" smtClean="0"/>
              <a:t>capacidad de </a:t>
            </a:r>
            <a:r>
              <a:rPr lang="es-ES_tradnl" sz="2400" dirty="0"/>
              <a:t>las computadoras personales</a:t>
            </a:r>
            <a:r>
              <a:rPr lang="es-ES_tradnl" sz="2400" dirty="0" smtClean="0"/>
              <a:t>.</a:t>
            </a:r>
          </a:p>
          <a:p>
            <a:pPr marL="342900" indent="-342900">
              <a:spcBef>
                <a:spcPts val="600"/>
              </a:spcBef>
              <a:spcAft>
                <a:spcPts val="600"/>
              </a:spcAft>
              <a:buFont typeface="Arial" charset="0"/>
              <a:buChar char="•"/>
            </a:pPr>
            <a:r>
              <a:rPr lang="es-ES_tradnl" sz="2400" dirty="0" smtClean="0"/>
              <a:t>Por </a:t>
            </a:r>
            <a:r>
              <a:rPr lang="es-ES_tradnl" sz="2400" dirty="0"/>
              <a:t>el contrario, se podría agregar una nueva razón a la lista de </a:t>
            </a:r>
            <a:r>
              <a:rPr lang="es-ES_tradnl" sz="2400" dirty="0" err="1"/>
              <a:t>Holsti</a:t>
            </a:r>
            <a:r>
              <a:rPr lang="es-ES_tradnl" sz="2400" dirty="0"/>
              <a:t>: cuando el tipo de análisis por computadora es apropiado para el material que está disponible o se hace disponible en forma digital. </a:t>
            </a:r>
            <a:endParaRPr lang="es-ES_tradnl" sz="2400" dirty="0" smtClean="0"/>
          </a:p>
        </p:txBody>
      </p:sp>
    </p:spTree>
    <p:extLst>
      <p:ext uri="{BB962C8B-B14F-4D97-AF65-F5344CB8AC3E}">
        <p14:creationId xmlns:p14="http://schemas.microsoft.com/office/powerpoint/2010/main" val="148976945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crecimiento de las industrias de hardware y software ha hecho que encontrar programas de computadora sea bastante simple, e Internet es útil para identificar dichos </a:t>
            </a:r>
            <a:r>
              <a:rPr lang="es-ES_tradnl" sz="2400" dirty="0" smtClean="0"/>
              <a:t>programas.</a:t>
            </a:r>
          </a:p>
          <a:p>
            <a:pPr marL="342900" indent="-342900">
              <a:spcBef>
                <a:spcPts val="600"/>
              </a:spcBef>
              <a:spcAft>
                <a:spcPts val="600"/>
              </a:spcAft>
              <a:buFont typeface="Arial" charset="0"/>
              <a:buChar char="•"/>
            </a:pPr>
            <a:r>
              <a:rPr lang="es-ES_tradnl" sz="2400" dirty="0" smtClean="0"/>
              <a:t>El </a:t>
            </a:r>
            <a:r>
              <a:rPr lang="es-ES_tradnl" sz="2400" dirty="0"/>
              <a:t>uso de un motor de búsqueda proporcionará las ubicaciones del software de análisis de contenido. La sofisticación y el costo de estos programas varían.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un programa llamado </a:t>
            </a:r>
            <a:r>
              <a:rPr lang="es-ES_tradnl" sz="2400" dirty="0" err="1"/>
              <a:t>VBPro</a:t>
            </a:r>
            <a:r>
              <a:rPr lang="es-ES_tradnl" sz="2400" dirty="0"/>
              <a:t> usa un enfoque de palabras clave. Fue creado por Mark Miller y ha sido ampliamente utilizado en varios artículos (</a:t>
            </a:r>
            <a:r>
              <a:rPr lang="es-ES_tradnl" sz="2400" dirty="0" err="1"/>
              <a:t>Andsager</a:t>
            </a:r>
            <a:r>
              <a:rPr lang="es-ES_tradnl" sz="2400" dirty="0"/>
              <a:t>, 2000; </a:t>
            </a:r>
            <a:r>
              <a:rPr lang="es-ES_tradnl" sz="2400" dirty="0" err="1"/>
              <a:t>Dyer</a:t>
            </a:r>
            <a:r>
              <a:rPr lang="es-ES_tradnl" sz="2400" dirty="0"/>
              <a:t> et al., 1991; Miller, </a:t>
            </a:r>
            <a:r>
              <a:rPr lang="es-ES_tradnl" sz="2400" dirty="0" err="1"/>
              <a:t>Andsager</a:t>
            </a:r>
            <a:r>
              <a:rPr lang="es-ES_tradnl" sz="2400" dirty="0"/>
              <a:t> y </a:t>
            </a:r>
            <a:r>
              <a:rPr lang="es-ES_tradnl" sz="2400" dirty="0" err="1"/>
              <a:t>Riechert</a:t>
            </a:r>
            <a:r>
              <a:rPr lang="es-ES_tradnl" sz="2400" dirty="0"/>
              <a:t>, 1998). </a:t>
            </a:r>
            <a:r>
              <a:rPr lang="es-ES_tradnl" sz="2400" dirty="0" smtClean="0"/>
              <a:t>El </a:t>
            </a:r>
            <a:r>
              <a:rPr lang="es-ES_tradnl" sz="2400" dirty="0"/>
              <a:t>programa prepara el texto para el análisis, crea una lista de palabras y su frecuencia, encuentra y etiqueta las palabras en el contenido, codifica las unidades de contenido definidas por el investigador para la presencia y mapea los términos en el espacio multidimensional para la concurrencia. </a:t>
            </a:r>
            <a:endParaRPr lang="es-ES_tradnl" sz="2400" dirty="0" smtClean="0"/>
          </a:p>
        </p:txBody>
      </p:sp>
    </p:spTree>
    <p:extLst>
      <p:ext uri="{BB962C8B-B14F-4D97-AF65-F5344CB8AC3E}">
        <p14:creationId xmlns:p14="http://schemas.microsoft.com/office/powerpoint/2010/main" val="167079486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Otros programas disponibles en la Web incluyen CATPAC (http://</a:t>
            </a:r>
            <a:r>
              <a:rPr lang="es-ES_tradnl" sz="2400" dirty="0" err="1"/>
              <a:t>www.galileoco.com</a:t>
            </a:r>
            <a:r>
              <a:rPr lang="es-ES_tradnl" sz="2400" dirty="0"/>
              <a:t>), que produce recuentos de palabras, recuentos de coincidencias (frecuencia con la que las palabras aparecen juntas), análisis de conglomerados (agrupaciones de palabras asociadas entre sí), y mapas perceptuales (grupos de palabras que se muestran en cuadrículas dimensionales). </a:t>
            </a:r>
            <a:endParaRPr lang="es-ES_tradnl" sz="2400" dirty="0" smtClean="0"/>
          </a:p>
          <a:p>
            <a:pPr marL="342900" indent="-342900">
              <a:spcBef>
                <a:spcPts val="600"/>
              </a:spcBef>
              <a:spcAft>
                <a:spcPts val="600"/>
              </a:spcAft>
              <a:buFont typeface="Arial" charset="0"/>
              <a:buChar char="•"/>
            </a:pPr>
            <a:r>
              <a:rPr lang="es-ES_tradnl" sz="2400" dirty="0" smtClean="0"/>
              <a:t>Otros </a:t>
            </a:r>
            <a:r>
              <a:rPr lang="es-ES_tradnl" sz="2400" dirty="0"/>
              <a:t>programas incluyen </a:t>
            </a:r>
            <a:r>
              <a:rPr lang="es-ES_tradnl" sz="2400" dirty="0" err="1"/>
              <a:t>Atlas.ti</a:t>
            </a:r>
            <a:r>
              <a:rPr lang="es-ES_tradnl" sz="2400" dirty="0"/>
              <a:t>, </a:t>
            </a:r>
            <a:r>
              <a:rPr lang="es-ES_tradnl" sz="2400" dirty="0" err="1"/>
              <a:t>Maxqda</a:t>
            </a:r>
            <a:r>
              <a:rPr lang="es-ES_tradnl" sz="2400" dirty="0"/>
              <a:t>, </a:t>
            </a:r>
            <a:r>
              <a:rPr lang="es-ES_tradnl" sz="2400" dirty="0" err="1"/>
              <a:t>NViro</a:t>
            </a:r>
            <a:r>
              <a:rPr lang="es-ES_tradnl" sz="2400" dirty="0"/>
              <a:t> y </a:t>
            </a:r>
            <a:r>
              <a:rPr lang="es-ES_tradnl" sz="2400" dirty="0" err="1"/>
              <a:t>dedoose</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Algunos</a:t>
            </a:r>
            <a:r>
              <a:rPr lang="es-ES_tradnl" sz="2400" dirty="0"/>
              <a:t>, como </a:t>
            </a:r>
            <a:r>
              <a:rPr lang="es-ES_tradnl" sz="2400" dirty="0" err="1"/>
              <a:t>Maxqda</a:t>
            </a:r>
            <a:r>
              <a:rPr lang="es-ES_tradnl" sz="2400" dirty="0"/>
              <a:t> y </a:t>
            </a:r>
            <a:r>
              <a:rPr lang="es-ES_tradnl" sz="2400" dirty="0" err="1"/>
              <a:t>Atlas.ti</a:t>
            </a:r>
            <a:r>
              <a:rPr lang="es-ES_tradnl" sz="2400" dirty="0"/>
              <a:t>, se comercializan principalmente para el análisis de contenido cualitativo, pero pueden programarse para realizar análisis cuantitativos (</a:t>
            </a:r>
            <a:r>
              <a:rPr lang="es-ES_tradnl" sz="2400" dirty="0" err="1"/>
              <a:t>Maxqda</a:t>
            </a:r>
            <a:r>
              <a:rPr lang="es-ES_tradnl" sz="2400" dirty="0"/>
              <a:t>, por ejemplo, vincula técnicas cuantitativas y cualitativas en su menú de "métodos mixtos").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investigadores interesados ​​en los avances en el análisis de contenido de video deberían leer </a:t>
            </a:r>
            <a:r>
              <a:rPr lang="es-ES_tradnl" sz="2400" dirty="0" err="1"/>
              <a:t>Ngo</a:t>
            </a:r>
            <a:r>
              <a:rPr lang="es-ES_tradnl" sz="2400" dirty="0"/>
              <a:t>, </a:t>
            </a:r>
            <a:r>
              <a:rPr lang="es-ES_tradnl" sz="2400" dirty="0" err="1"/>
              <a:t>Pong</a:t>
            </a:r>
            <a:r>
              <a:rPr lang="es-ES_tradnl" sz="2400" dirty="0"/>
              <a:t> y Zhang (2001). </a:t>
            </a:r>
            <a:endParaRPr lang="es-ES_tradnl" sz="2400" dirty="0" smtClean="0"/>
          </a:p>
        </p:txBody>
      </p:sp>
    </p:spTree>
    <p:extLst>
      <p:ext uri="{BB962C8B-B14F-4D97-AF65-F5344CB8AC3E}">
        <p14:creationId xmlns:p14="http://schemas.microsoft.com/office/powerpoint/2010/main" val="1263679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4</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nvPr>
        </p:nvGraphicFramePr>
        <p:xfrm>
          <a:off x="802104" y="1463006"/>
          <a:ext cx="10539663" cy="4625340"/>
        </p:xfrm>
        <a:graphic>
          <a:graphicData uri="http://schemas.openxmlformats.org/drawingml/2006/table">
            <a:tbl>
              <a:tblPr/>
              <a:tblGrid>
                <a:gridCol w="10539663"/>
              </a:tblGrid>
              <a:tr h="406400">
                <a:tc>
                  <a:txBody>
                    <a:bodyPr/>
                    <a:lstStyle/>
                    <a:p>
                      <a:pPr algn="l" fontAlgn="ctr"/>
                      <a:r>
                        <a:rPr lang="es-AR" sz="2400" b="1" i="0" u="none" strike="noStrike" dirty="0">
                          <a:solidFill>
                            <a:srgbClr val="000000"/>
                          </a:solidFill>
                          <a:effectLst/>
                          <a:latin typeface="Arial Narrow" charset="0"/>
                        </a:rPr>
                        <a:t>MODULO 1: </a:t>
                      </a:r>
                      <a:r>
                        <a:rPr lang="es-AR" sz="2400" b="0" i="0" u="none" strike="noStrike" dirty="0">
                          <a:solidFill>
                            <a:srgbClr val="000000"/>
                          </a:solidFill>
                          <a:effectLst/>
                          <a:latin typeface="Arial Narrow" charset="0"/>
                        </a:rPr>
                        <a:t>Data Analysis en Ciencias de la Comunicación.</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70C0"/>
                          </a:solidFill>
                          <a:effectLst/>
                          <a:latin typeface="Arial Narrow" charset="0"/>
                        </a:rPr>
                        <a:t>MODULO 2: Computer-mediated Data Analysis.</a:t>
                      </a:r>
                      <a:endParaRPr lang="es-ES_tradnl" sz="2400" b="1" i="0" u="none" strike="noStrike" dirty="0">
                        <a:solidFill>
                          <a:srgbClr val="0070C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3: </a:t>
                      </a:r>
                      <a:r>
                        <a:rPr lang="es-AR" sz="2400" b="0" i="0" u="none" strike="noStrike" dirty="0">
                          <a:solidFill>
                            <a:srgbClr val="000000"/>
                          </a:solidFill>
                          <a:effectLst/>
                          <a:latin typeface="Arial Narrow" charset="0"/>
                        </a:rPr>
                        <a:t>La importancia de los datos y su análisis.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4: </a:t>
                      </a:r>
                      <a:r>
                        <a:rPr lang="es-AR" sz="2400" b="0" i="0" u="none" strike="noStrike" dirty="0">
                          <a:solidFill>
                            <a:srgbClr val="000000"/>
                          </a:solidFill>
                          <a:effectLst/>
                          <a:latin typeface="Arial Narrow" charset="0"/>
                        </a:rPr>
                        <a:t>La abundancia de los datos y su consecuencia.</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0000"/>
                          </a:solidFill>
                          <a:effectLst/>
                          <a:latin typeface="Arial Narrow" charset="0"/>
                        </a:rPr>
                        <a:t>MODULO 5: </a:t>
                      </a:r>
                      <a:r>
                        <a:rPr lang="es-AR" sz="2400" b="0" i="0" u="none" strike="noStrike" dirty="0">
                          <a:solidFill>
                            <a:srgbClr val="000000"/>
                          </a:solidFill>
                          <a:effectLst/>
                          <a:latin typeface="Arial Narrow" charset="0"/>
                        </a:rPr>
                        <a:t>Conceptos relacionados al Análisis de Datos.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6: </a:t>
                      </a:r>
                      <a:r>
                        <a:rPr lang="es-AR" sz="2400" b="0" i="0" u="none" strike="noStrike">
                          <a:solidFill>
                            <a:srgbClr val="000000"/>
                          </a:solidFill>
                          <a:effectLst/>
                          <a:latin typeface="Arial Narrow" charset="0"/>
                        </a:rPr>
                        <a:t>Caso Netflix.</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7: </a:t>
                      </a:r>
                      <a:r>
                        <a:rPr lang="es-AR" sz="2400" b="0" i="0" u="none" strike="noStrike">
                          <a:solidFill>
                            <a:srgbClr val="000000"/>
                          </a:solidFill>
                          <a:effectLst/>
                          <a:latin typeface="Arial Narrow" charset="0"/>
                        </a:rPr>
                        <a:t>Las redes sociales y Social Media Data Mining.</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8: </a:t>
                      </a:r>
                      <a:r>
                        <a:rPr lang="es-AR" sz="2400" b="0" i="0" u="none" strike="noStrike">
                          <a:solidFill>
                            <a:srgbClr val="000000"/>
                          </a:solidFill>
                          <a:effectLst/>
                          <a:latin typeface="Arial Narrow" charset="0"/>
                        </a:rPr>
                        <a:t>Sentiment and Opinion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9: </a:t>
                      </a:r>
                      <a:r>
                        <a:rPr lang="es-AR" sz="2400" b="0" i="0" u="none" strike="noStrike">
                          <a:solidFill>
                            <a:srgbClr val="000000"/>
                          </a:solidFill>
                          <a:effectLst/>
                          <a:latin typeface="Arial Narrow" charset="0"/>
                        </a:rPr>
                        <a:t>Social Network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10: </a:t>
                      </a:r>
                      <a:r>
                        <a:rPr lang="es-AR" sz="2400" b="0" i="0" u="none" strike="noStrike">
                          <a:solidFill>
                            <a:srgbClr val="000000"/>
                          </a:solidFill>
                          <a:effectLst/>
                          <a:latin typeface="Arial Narrow" charset="0"/>
                        </a:rPr>
                        <a:t>Preocupaciones y Problemas de la Minería de Datos Sociales.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11: </a:t>
                      </a:r>
                      <a:r>
                        <a:rPr lang="es-AR" sz="2400" b="0" i="0" u="none" strike="noStrike">
                          <a:solidFill>
                            <a:srgbClr val="000000"/>
                          </a:solidFill>
                          <a:effectLst/>
                          <a:latin typeface="Arial Narrow" charset="0"/>
                        </a:rPr>
                        <a:t>El Sector Público y el Análisis de Datos.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AR" sz="2400" b="1" i="0" u="none" strike="noStrike" dirty="0">
                          <a:solidFill>
                            <a:srgbClr val="000000"/>
                          </a:solidFill>
                          <a:effectLst/>
                          <a:latin typeface="Arial Narrow" charset="0"/>
                        </a:rPr>
                        <a:t>MODULO 12: </a:t>
                      </a:r>
                      <a:r>
                        <a:rPr lang="es-AR" sz="2400" b="0" i="0" u="none" strike="noStrike" dirty="0">
                          <a:solidFill>
                            <a:srgbClr val="000000"/>
                          </a:solidFill>
                          <a:effectLst/>
                          <a:latin typeface="Arial Narrow" charset="0"/>
                        </a:rPr>
                        <a:t>Análisis de datos en la comunicación digital: Revisión de artículos académicos.</a:t>
                      </a:r>
                      <a:endParaRPr lang="es-ES_tradnl" sz="2400" b="1" i="0" u="none" strike="noStrike" dirty="0">
                        <a:solidFill>
                          <a:srgbClr val="000000"/>
                        </a:solidFill>
                        <a:effectLst/>
                        <a:latin typeface="Arial Narrow"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4739851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Todos los programas de análisis de contenido informático asumen ciertas características del hardware, como la plataforma (DOS, Windows, Apple) y el tamaño de la memoria de procesamiento. </a:t>
            </a:r>
          </a:p>
          <a:p>
            <a:pPr marL="342900" indent="-342900">
              <a:spcBef>
                <a:spcPts val="600"/>
              </a:spcBef>
              <a:spcAft>
                <a:spcPts val="600"/>
              </a:spcAft>
              <a:buFont typeface="Arial" charset="0"/>
              <a:buChar char="•"/>
            </a:pPr>
            <a:r>
              <a:rPr lang="es-ES_tradnl" sz="2400" dirty="0" smtClean="0"/>
              <a:t>Los </a:t>
            </a:r>
            <a:r>
              <a:rPr lang="es-ES_tradnl" sz="2400" dirty="0"/>
              <a:t>precios y descuentos disponibles para académicos también varían. </a:t>
            </a:r>
            <a:endParaRPr lang="es-ES_tradnl" sz="2400" dirty="0" smtClean="0"/>
          </a:p>
          <a:p>
            <a:pPr marL="342900" indent="-342900">
              <a:spcBef>
                <a:spcPts val="600"/>
              </a:spcBef>
              <a:spcAft>
                <a:spcPts val="600"/>
              </a:spcAft>
              <a:buFont typeface="Arial" charset="0"/>
              <a:buChar char="•"/>
            </a:pPr>
            <a:r>
              <a:rPr lang="es-ES_tradnl" sz="2400" dirty="0" smtClean="0"/>
              <a:t>Al </a:t>
            </a:r>
            <a:r>
              <a:rPr lang="es-ES_tradnl" sz="2400" dirty="0"/>
              <a:t>igual que con cualquier inversión, los analistas de contenido deben usar las compras de comparación y consultar con las personas que han usado programas, si es posible. </a:t>
            </a:r>
            <a:endParaRPr lang="es-ES" sz="2400" dirty="0"/>
          </a:p>
        </p:txBody>
      </p:sp>
    </p:spTree>
    <p:extLst>
      <p:ext uri="{BB962C8B-B14F-4D97-AF65-F5344CB8AC3E}">
        <p14:creationId xmlns:p14="http://schemas.microsoft.com/office/powerpoint/2010/main" val="187544309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Notas y recomendaciones</a:t>
            </a:r>
            <a:endParaRPr lang="en-US" dirty="0"/>
          </a:p>
        </p:txBody>
      </p:sp>
      <p:sp>
        <p:nvSpPr>
          <p:cNvPr id="3" name="Marcador de contenido 2"/>
          <p:cNvSpPr>
            <a:spLocks noGrp="1"/>
          </p:cNvSpPr>
          <p:nvPr>
            <p:ph idx="1"/>
          </p:nvPr>
        </p:nvSpPr>
        <p:spPr>
          <a:xfrm>
            <a:off x="1097280" y="2011680"/>
            <a:ext cx="10058400" cy="3857414"/>
          </a:xfrm>
        </p:spPr>
        <p:txBody>
          <a:bodyPr>
            <a:normAutofit fontScale="92500"/>
          </a:bodyPr>
          <a:lstStyle/>
          <a:p>
            <a:pPr>
              <a:buClr>
                <a:schemeClr val="accent2"/>
              </a:buClr>
              <a:buFont typeface="Wingdings" charset="2"/>
              <a:buChar char="v"/>
            </a:pPr>
            <a:r>
              <a:rPr lang="es-ES_tradnl" sz="2400" dirty="0"/>
              <a:t>V</a:t>
            </a:r>
            <a:r>
              <a:rPr lang="es-ES_tradnl" sz="2400" dirty="0" smtClean="0"/>
              <a:t>er </a:t>
            </a:r>
            <a:r>
              <a:rPr lang="es-ES_tradnl" sz="2400" dirty="0"/>
              <a:t>los problemas </a:t>
            </a:r>
            <a:r>
              <a:rPr lang="es-ES_tradnl" sz="2400" dirty="0" smtClean="0"/>
              <a:t>en el </a:t>
            </a:r>
            <a:r>
              <a:rPr lang="es-ES" sz="2400" dirty="0" smtClean="0"/>
              <a:t>ámbito de la comunicación digital </a:t>
            </a:r>
            <a:r>
              <a:rPr lang="es-ES_tradnl" sz="2400" dirty="0" smtClean="0"/>
              <a:t>desde </a:t>
            </a:r>
            <a:r>
              <a:rPr lang="es-ES_tradnl" sz="2400" dirty="0"/>
              <a:t>una perspectiva de </a:t>
            </a:r>
            <a:r>
              <a:rPr lang="es-ES_tradnl" sz="2400" i="1" dirty="0"/>
              <a:t>datos</a:t>
            </a:r>
            <a:r>
              <a:rPr lang="es-ES_tradnl" sz="2400" dirty="0"/>
              <a:t> y comprender los principios para </a:t>
            </a:r>
            <a:r>
              <a:rPr lang="es-ES_tradnl" sz="2400" i="1" dirty="0"/>
              <a:t>extraer conocimiento </a:t>
            </a:r>
            <a:r>
              <a:rPr lang="es-ES_tradnl" sz="2400" dirty="0"/>
              <a:t>útil de los datos. </a:t>
            </a:r>
            <a:endParaRPr lang="es-ES_tradnl" sz="2400" dirty="0" smtClean="0"/>
          </a:p>
          <a:p>
            <a:pPr>
              <a:buClr>
                <a:schemeClr val="accent2"/>
              </a:buClr>
              <a:buFont typeface="Wingdings" charset="2"/>
              <a:buChar char="v"/>
            </a:pPr>
            <a:r>
              <a:rPr lang="es-ES_tradnl" sz="2400" dirty="0" smtClean="0"/>
              <a:t>Hay </a:t>
            </a:r>
            <a:r>
              <a:rPr lang="es-ES_tradnl" sz="2400" dirty="0"/>
              <a:t>una estructura fundamental para el pensamiento analítico de datos y principios básicos que deben entenderse. </a:t>
            </a:r>
            <a:endParaRPr lang="es-ES_tradnl" sz="2400" dirty="0" smtClean="0"/>
          </a:p>
          <a:p>
            <a:pPr>
              <a:buClr>
                <a:schemeClr val="accent2"/>
              </a:buClr>
              <a:buFont typeface="Wingdings" charset="2"/>
              <a:buChar char="v"/>
            </a:pPr>
            <a:r>
              <a:rPr lang="es-ES_tradnl" sz="2400" dirty="0" smtClean="0"/>
              <a:t>También </a:t>
            </a:r>
            <a:r>
              <a:rPr lang="es-ES_tradnl" sz="2400" dirty="0"/>
              <a:t>hay áreas particulares donde la intuición, la creatividad, el sentido común y el conocimiento del dominio deben aplicarse. </a:t>
            </a:r>
            <a:endParaRPr lang="es-ES_tradnl" sz="2400" dirty="0" smtClean="0"/>
          </a:p>
          <a:p>
            <a:pPr>
              <a:buClr>
                <a:schemeClr val="accent2"/>
              </a:buClr>
              <a:buFont typeface="Wingdings" charset="2"/>
              <a:buChar char="v"/>
            </a:pPr>
            <a:r>
              <a:rPr lang="es-ES_tradnl" sz="2400" dirty="0" smtClean="0"/>
              <a:t>Una </a:t>
            </a:r>
            <a:r>
              <a:rPr lang="es-ES_tradnl" sz="2400" dirty="0"/>
              <a:t>perspectiva de datos le proporcionará estructura y principios, y esto le dará un marco para analizar sistemáticamente tales problemas. </a:t>
            </a:r>
            <a:endParaRPr lang="es-ES_tradnl" sz="2400" dirty="0" smtClean="0"/>
          </a:p>
          <a:p>
            <a:pPr>
              <a:buClr>
                <a:schemeClr val="accent2"/>
              </a:buClr>
              <a:buFont typeface="Wingdings" charset="2"/>
              <a:buChar char="v"/>
            </a:pPr>
            <a:r>
              <a:rPr lang="es-ES_tradnl" sz="2400" dirty="0" smtClean="0"/>
              <a:t>A </a:t>
            </a:r>
            <a:r>
              <a:rPr lang="es-ES_tradnl" sz="2400" dirty="0"/>
              <a:t>medida que </a:t>
            </a:r>
            <a:r>
              <a:rPr lang="es-ES_tradnl" sz="2400" dirty="0" smtClean="0"/>
              <a:t>uno mejora </a:t>
            </a:r>
            <a:r>
              <a:rPr lang="es-ES_tradnl" sz="2400" dirty="0"/>
              <a:t>en el pensamiento analítico de datos, </a:t>
            </a:r>
            <a:r>
              <a:rPr lang="es-ES_tradnl" sz="2400" dirty="0" smtClean="0"/>
              <a:t>uno desarrolla </a:t>
            </a:r>
            <a:r>
              <a:rPr lang="es-ES_tradnl" sz="2400" dirty="0"/>
              <a:t>una intuición sobre cómo y dónde aplicar la creatividad y el conocimiento del dominio.</a:t>
            </a:r>
          </a:p>
          <a:p>
            <a:pPr>
              <a:buClr>
                <a:schemeClr val="accent2"/>
              </a:buClr>
              <a:buFont typeface="Wingdings" charset="2"/>
              <a:buChar char="v"/>
            </a:pPr>
            <a:endParaRPr lang="en-US"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41</a:t>
            </a:fld>
            <a:endParaRPr lang="en-US" sz="1600" dirty="0"/>
          </a:p>
        </p:txBody>
      </p:sp>
    </p:spTree>
    <p:extLst>
      <p:ext uri="{BB962C8B-B14F-4D97-AF65-F5344CB8AC3E}">
        <p14:creationId xmlns:p14="http://schemas.microsoft.com/office/powerpoint/2010/main" val="63729191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err="1" smtClean="0">
                <a:latin typeface="Arial" charset="0"/>
              </a:rPr>
              <a:t>Computer-mediated</a:t>
            </a:r>
            <a:r>
              <a:rPr lang="es-ES" sz="4400" dirty="0" smtClean="0">
                <a:latin typeface="Arial" charset="0"/>
              </a:rPr>
              <a:t> Data </a:t>
            </a:r>
            <a:r>
              <a:rPr lang="es-ES" sz="4400" dirty="0" err="1" smtClean="0">
                <a:latin typeface="Arial" charset="0"/>
              </a:rPr>
              <a:t>Analysis</a:t>
            </a:r>
            <a:r>
              <a:rPr lang="es-ES" sz="4400" dirty="0" smtClean="0">
                <a:latin typeface="Arial" charset="0"/>
              </a:rPr>
              <a:t> </a:t>
            </a:r>
            <a:endParaRPr lang="es-ES_tradnl" sz="4400" dirty="0">
              <a:latin typeface="Arial" charset="0"/>
            </a:endParaRPr>
          </a:p>
        </p:txBody>
      </p:sp>
      <p:sp>
        <p:nvSpPr>
          <p:cNvPr id="5" name="CuadroTexto 4"/>
          <p:cNvSpPr txBox="1"/>
          <p:nvPr/>
        </p:nvSpPr>
        <p:spPr>
          <a:xfrm>
            <a:off x="1097280" y="5120385"/>
            <a:ext cx="10302530" cy="1200329"/>
          </a:xfrm>
          <a:prstGeom prst="rect">
            <a:avLst/>
          </a:prstGeom>
          <a:noFill/>
        </p:spPr>
        <p:txBody>
          <a:bodyPr wrap="square" rtlCol="0">
            <a:spAutoFit/>
          </a:bodyPr>
          <a:lstStyle/>
          <a:p>
            <a:r>
              <a:rPr lang="en-US" sz="2400" dirty="0" err="1" smtClean="0"/>
              <a:t>Dra</a:t>
            </a:r>
            <a:r>
              <a:rPr lang="en-US" sz="2400" dirty="0" smtClean="0"/>
              <a:t>. Lorena Recalde</a:t>
            </a:r>
          </a:p>
          <a:p>
            <a:r>
              <a:rPr lang="es-ES" sz="2400" dirty="0" smtClean="0"/>
              <a:t>Universidad Casa Grande</a:t>
            </a:r>
          </a:p>
          <a:p>
            <a:r>
              <a:rPr lang="es-ES" sz="2400" dirty="0" smtClean="0"/>
              <a:t>Maestría de Comunicación Digital</a:t>
            </a:r>
            <a:endParaRPr lang="en-US" sz="2400" dirty="0"/>
          </a:p>
        </p:txBody>
      </p:sp>
      <p:sp>
        <p:nvSpPr>
          <p:cNvPr id="3" name="CuadroTexto 2"/>
          <p:cNvSpPr txBox="1"/>
          <p:nvPr/>
        </p:nvSpPr>
        <p:spPr>
          <a:xfrm>
            <a:off x="1097280" y="4495552"/>
            <a:ext cx="4921347" cy="400110"/>
          </a:xfrm>
          <a:prstGeom prst="rect">
            <a:avLst/>
          </a:prstGeom>
          <a:noFill/>
        </p:spPr>
        <p:txBody>
          <a:bodyPr wrap="none" rtlCol="0">
            <a:spAutoFit/>
          </a:bodyPr>
          <a:lstStyle/>
          <a:p>
            <a:r>
              <a:rPr lang="es-ES" sz="2000" b="1" dirty="0"/>
              <a:t>Análisis de Datos en la </a:t>
            </a:r>
            <a:r>
              <a:rPr lang="es-ES" sz="2000" b="1" dirty="0" smtClean="0"/>
              <a:t>Comunicación </a:t>
            </a:r>
            <a:r>
              <a:rPr lang="es-ES" sz="2000" b="1" dirty="0"/>
              <a:t>D</a:t>
            </a:r>
            <a:r>
              <a:rPr lang="es-ES" sz="2000" b="1" dirty="0" smtClean="0"/>
              <a:t>igital</a:t>
            </a:r>
            <a:r>
              <a:rPr lang="es-ES_tradnl" sz="2000" dirty="0" smtClean="0"/>
              <a:t> </a:t>
            </a:r>
            <a:endParaRPr lang="en-US" sz="2000" dirty="0"/>
          </a:p>
        </p:txBody>
      </p:sp>
    </p:spTree>
    <p:extLst>
      <p:ext uri="{BB962C8B-B14F-4D97-AF65-F5344CB8AC3E}">
        <p14:creationId xmlns:p14="http://schemas.microsoft.com/office/powerpoint/2010/main" val="4413538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el siglo XXI, es casi imposible imaginar cualquier aspecto del análisis de contenido que de alguna manera no involucre computadoras.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analistas de contenido han pasado de ingresar datos en grandes computadoras centrales con tarjetas perforadas a usar computadoras personales de escritorio, computadoras portátiles, la nube, computadoras virtuales no vinculadas a hardware específico y varias tabletas </a:t>
            </a:r>
            <a:r>
              <a:rPr lang="es-ES_tradnl" sz="2400" dirty="0" smtClean="0"/>
              <a:t>portátiles </a:t>
            </a:r>
            <a:r>
              <a:rPr lang="es-ES_tradnl" sz="2400" dirty="0"/>
              <a:t>para una variedad de tareas de investigación. </a:t>
            </a:r>
            <a:endParaRPr lang="es-ES_tradnl" sz="2400" dirty="0" smtClean="0"/>
          </a:p>
          <a:p>
            <a:pPr marL="342900" indent="-342900">
              <a:spcBef>
                <a:spcPts val="600"/>
              </a:spcBef>
              <a:spcAft>
                <a:spcPts val="600"/>
              </a:spcAft>
              <a:buFont typeface="Arial" charset="0"/>
              <a:buChar char="•"/>
            </a:pPr>
            <a:r>
              <a:rPr lang="es-ES_tradnl" sz="2400" dirty="0" smtClean="0"/>
              <a:t>Cada </a:t>
            </a:r>
            <a:r>
              <a:rPr lang="es-ES_tradnl" sz="2400" dirty="0"/>
              <a:t>vez más, los investigadores utilizan computadoras para identificar, acceder y almacenar contenido, e incluso para codificar contenido, a medida que la creación de bases de datos y la lógica de búsqueda se han vuelto más fáciles y el desarrollo del software continúa</a:t>
            </a:r>
            <a:r>
              <a:rPr lang="es-ES_tradnl" sz="2400" dirty="0" smtClean="0"/>
              <a:t>.</a:t>
            </a:r>
          </a:p>
        </p:txBody>
      </p:sp>
    </p:spTree>
    <p:extLst>
      <p:ext uri="{BB962C8B-B14F-4D97-AF65-F5344CB8AC3E}">
        <p14:creationId xmlns:p14="http://schemas.microsoft.com/office/powerpoint/2010/main" val="4255561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a:t>
            </a:r>
            <a:r>
              <a:rPr lang="es-ES" sz="4400" smtClean="0"/>
              <a:t>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 capacidad de manipular números de múltiples maneras es impresionante, pero tiene poco que ver con la </a:t>
            </a:r>
            <a:r>
              <a:rPr lang="es-ES_tradnl" sz="2400" i="1" dirty="0"/>
              <a:t>calidad</a:t>
            </a:r>
            <a:r>
              <a:rPr lang="es-ES_tradnl" sz="2400" dirty="0"/>
              <a:t> de la investigación. </a:t>
            </a:r>
            <a:endParaRPr lang="es-ES_tradnl" sz="2400" dirty="0" smtClean="0"/>
          </a:p>
          <a:p>
            <a:pPr marL="342900" indent="-342900">
              <a:spcBef>
                <a:spcPts val="600"/>
              </a:spcBef>
              <a:spcAft>
                <a:spcPts val="600"/>
              </a:spcAft>
              <a:buFont typeface="Arial" charset="0"/>
              <a:buChar char="•"/>
            </a:pPr>
            <a:r>
              <a:rPr lang="es-ES_tradnl" sz="2400" dirty="0" smtClean="0"/>
              <a:t>Esto </a:t>
            </a:r>
            <a:r>
              <a:rPr lang="es-ES_tradnl" sz="2400" dirty="0"/>
              <a:t>último depende, como </a:t>
            </a:r>
            <a:r>
              <a:rPr lang="es-ES_tradnl" sz="2400" dirty="0" smtClean="0"/>
              <a:t>antes </a:t>
            </a:r>
            <a:r>
              <a:rPr lang="es-ES_tradnl" sz="2400" dirty="0"/>
              <a:t>de la computación, de la validez de los datos de contenido. </a:t>
            </a:r>
            <a:endParaRPr lang="es-ES_tradnl" sz="2400" dirty="0" smtClean="0"/>
          </a:p>
          <a:p>
            <a:pPr marL="342900" indent="-342900">
              <a:spcBef>
                <a:spcPts val="600"/>
              </a:spcBef>
              <a:spcAft>
                <a:spcPts val="600"/>
              </a:spcAft>
              <a:buFont typeface="Arial" charset="0"/>
              <a:buChar char="•"/>
            </a:pPr>
            <a:r>
              <a:rPr lang="es-ES_tradnl" sz="2400" dirty="0" smtClean="0"/>
              <a:t>Poder </a:t>
            </a:r>
            <a:r>
              <a:rPr lang="es-ES_tradnl" sz="2400" dirty="0"/>
              <a:t>decir que "economía" apareció exactamente en 27,426 de 570,321 tweets capturados durante una convención política no nos dice nada sobre el contexto del uso de esa palabra, o su impacto.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bien los investigadores innovadores continúan encontrando nuevas formas de usar la informática en el análisis de contenido, esos usos siguen siendo principalmente para identificar y acceder a contenido, almacenar y administrar </a:t>
            </a:r>
            <a:r>
              <a:rPr lang="es-ES_tradnl" sz="2400" dirty="0" smtClean="0"/>
              <a:t>contenido</a:t>
            </a:r>
            <a:r>
              <a:rPr lang="es-ES_tradnl" sz="2400" dirty="0"/>
              <a:t>. </a:t>
            </a:r>
            <a:endParaRPr lang="es-ES" sz="2400" dirty="0"/>
          </a:p>
        </p:txBody>
      </p:sp>
    </p:spTree>
    <p:extLst>
      <p:ext uri="{BB962C8B-B14F-4D97-AF65-F5344CB8AC3E}">
        <p14:creationId xmlns:p14="http://schemas.microsoft.com/office/powerpoint/2010/main" val="543832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computadoras permiten a los académicos acceder a bases de datos y archivos a través de bibliotecas, servicios en línea e Internet, ampliando así la base de contenido disponible para el estudio. </a:t>
            </a:r>
            <a:endParaRPr lang="es-ES_tradnl" sz="2400" dirty="0" smtClean="0"/>
          </a:p>
          <a:p>
            <a:pPr marL="342900" indent="-342900">
              <a:spcBef>
                <a:spcPts val="600"/>
              </a:spcBef>
              <a:spcAft>
                <a:spcPts val="600"/>
              </a:spcAft>
              <a:buFont typeface="Arial" charset="0"/>
              <a:buChar char="•"/>
            </a:pPr>
            <a:r>
              <a:rPr lang="es-ES_tradnl" sz="2400" dirty="0" smtClean="0"/>
              <a:t>Grandes </a:t>
            </a:r>
            <a:r>
              <a:rPr lang="es-ES_tradnl" sz="2400" dirty="0"/>
              <a:t>periódicos de EE. UU., </a:t>
            </a:r>
            <a:r>
              <a:rPr lang="es-ES_tradnl" sz="2400" dirty="0" smtClean="0"/>
              <a:t>como </a:t>
            </a:r>
            <a:r>
              <a:rPr lang="es-ES_tradnl" sz="2400" dirty="0"/>
              <a:t>el New York Times y el Washington Post, han sido indexados durante muchos años, lo que permite a los académicos acceder a historias sobre temas particulares y permite explorar el cambio a lo largo del </a:t>
            </a:r>
            <a:r>
              <a:rPr lang="es-ES_tradnl" sz="2400" dirty="0" smtClean="0"/>
              <a:t>tiempo.</a:t>
            </a:r>
          </a:p>
          <a:p>
            <a:pPr marL="342900" indent="-342900">
              <a:spcBef>
                <a:spcPts val="600"/>
              </a:spcBef>
              <a:spcAft>
                <a:spcPts val="600"/>
              </a:spcAft>
              <a:buFont typeface="Arial" charset="0"/>
              <a:buChar char="•"/>
            </a:pPr>
            <a:r>
              <a:rPr lang="es-ES_tradnl" sz="2400" dirty="0" smtClean="0"/>
              <a:t>Sin </a:t>
            </a:r>
            <a:r>
              <a:rPr lang="es-ES_tradnl" sz="2400" dirty="0"/>
              <a:t>embargo, muchos periódicos aún no están completamente indexados, aunque un número creciente tiene copias digitales de su texto que pueden ser buscadas por palabras clave. Aun así, la comparabilidad directa entre periódicos indexados individuales puede ser problemática, ya que los grupos de temas o temas son una función del archivero. El contenido de los investigadores que analiza las noticias de televisión ha recurrido tradicionalmente a los Archivos de Noticias de Televisión de </a:t>
            </a:r>
            <a:r>
              <a:rPr lang="es-ES_tradnl" sz="2400" dirty="0" err="1"/>
              <a:t>Vanderbilt</a:t>
            </a:r>
            <a:r>
              <a:rPr lang="es-ES_tradnl" sz="2400" dirty="0"/>
              <a:t>. </a:t>
            </a:r>
            <a:endParaRPr lang="es-ES" sz="2400" dirty="0"/>
          </a:p>
        </p:txBody>
      </p:sp>
    </p:spTree>
    <p:extLst>
      <p:ext uri="{BB962C8B-B14F-4D97-AF65-F5344CB8AC3E}">
        <p14:creationId xmlns:p14="http://schemas.microsoft.com/office/powerpoint/2010/main" val="15502442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hlinkClick r:id="rId3"/>
              </a:rPr>
              <a:t>https://</a:t>
            </a:r>
            <a:r>
              <a:rPr lang="es-ES_tradnl" sz="2400" dirty="0" smtClean="0">
                <a:hlinkClick r:id="rId3"/>
              </a:rPr>
              <a:t>tvnews.vanderbilt.edu</a:t>
            </a:r>
            <a:r>
              <a:rPr lang="es-ES_tradnl" sz="2400" dirty="0" smtClean="0"/>
              <a:t> - </a:t>
            </a:r>
            <a:r>
              <a:rPr lang="en-US" sz="2400" dirty="0"/>
              <a:t>Vanderbilt Television News Archives</a:t>
            </a:r>
            <a:endParaRPr lang="es-ES_tradnl" sz="2400" dirty="0"/>
          </a:p>
          <a:p>
            <a:pPr marL="342900" indent="-342900">
              <a:spcBef>
                <a:spcPts val="600"/>
              </a:spcBef>
              <a:spcAft>
                <a:spcPts val="600"/>
              </a:spcAft>
              <a:buFont typeface="Arial" charset="0"/>
              <a:buChar char="•"/>
            </a:pPr>
            <a:r>
              <a:rPr lang="es-ES_tradnl" sz="2400" dirty="0" smtClean="0"/>
              <a:t>Los </a:t>
            </a:r>
            <a:r>
              <a:rPr lang="es-ES_tradnl" sz="2400" dirty="0"/>
              <a:t>archivos se pueden buscar por computadora por tema, palabra clave, año, red y programa. </a:t>
            </a:r>
            <a:r>
              <a:rPr lang="es-ES_tradnl" sz="2400" dirty="0" err="1"/>
              <a:t>Vanderbilt</a:t>
            </a:r>
            <a:r>
              <a:rPr lang="es-ES_tradnl" sz="2400" dirty="0"/>
              <a:t> ofrece videos y videos en tiempo real de programas de noticias por un precio, pero una colección de </a:t>
            </a:r>
            <a:r>
              <a:rPr lang="es-ES_tradnl" sz="2400" i="1" dirty="0" err="1" smtClean="0"/>
              <a:t>abstracts</a:t>
            </a:r>
            <a:r>
              <a:rPr lang="es-ES_tradnl" sz="2400" dirty="0" smtClean="0"/>
              <a:t> gratuitos </a:t>
            </a:r>
            <a:r>
              <a:rPr lang="es-ES_tradnl" sz="2400" dirty="0"/>
              <a:t>está disponible en los noticieros de televisión de la red (ABC, CBS y NBC) que datan de 1968; también incluye FOX, CNN y PBS, aunque no se remonta a 1968.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colección también cuenta con más de 8,000 horas de convenciones políticas grabadas, conferencias de prensa presidenciales, cobertura de campañas políticas, cobertura de audiencias en el Senado y grandes eventos nacionales e internacionales</a:t>
            </a:r>
            <a:r>
              <a:rPr lang="es-ES_tradnl" sz="2400" dirty="0" smtClean="0"/>
              <a:t>.</a:t>
            </a:r>
          </a:p>
        </p:txBody>
      </p:sp>
    </p:spTree>
    <p:extLst>
      <p:ext uri="{BB962C8B-B14F-4D97-AF65-F5344CB8AC3E}">
        <p14:creationId xmlns:p14="http://schemas.microsoft.com/office/powerpoint/2010/main" val="54291134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39190</TotalTime>
  <Words>4105</Words>
  <Application>Microsoft Macintosh PowerPoint</Application>
  <PresentationFormat>Panorámica</PresentationFormat>
  <Paragraphs>221</Paragraphs>
  <Slides>41</Slides>
  <Notes>38</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41</vt:i4>
      </vt:variant>
    </vt:vector>
  </HeadingPairs>
  <TitlesOfParts>
    <vt:vector size="50" baseType="lpstr">
      <vt:lpstr>Arial Narrow</vt:lpstr>
      <vt:lpstr>Calibri</vt:lpstr>
      <vt:lpstr>Calibri Light</vt:lpstr>
      <vt:lpstr>Mangal</vt:lpstr>
      <vt:lpstr>Symbol</vt:lpstr>
      <vt:lpstr>Times New Roman</vt:lpstr>
      <vt:lpstr>Wingdings</vt:lpstr>
      <vt:lpstr>Arial</vt:lpstr>
      <vt:lpstr>Retrospección</vt:lpstr>
      <vt:lpstr>Universidad Casa Grande    Maestría de Comunicación Digital</vt:lpstr>
      <vt:lpstr>Taller 1: </vt:lpstr>
      <vt:lpstr>Google Scholar para filtrar investigaciones previas Sci-hub para acceso libre a artículos académicos</vt:lpstr>
      <vt:lpstr>Presentación de PowerPoint</vt:lpstr>
      <vt:lpstr>Computer-mediated Data Analysis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Notas y recomendaciones</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447</cp:revision>
  <dcterms:created xsi:type="dcterms:W3CDTF">2018-09-05T16:34:01Z</dcterms:created>
  <dcterms:modified xsi:type="dcterms:W3CDTF">2019-09-19T15:42:30Z</dcterms:modified>
</cp:coreProperties>
</file>